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6.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7.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55"/>
  </p:notesMasterIdLst>
  <p:sldIdLst>
    <p:sldId id="1300" r:id="rId5"/>
    <p:sldId id="1086" r:id="rId6"/>
    <p:sldId id="1085" r:id="rId7"/>
    <p:sldId id="1249" r:id="rId8"/>
    <p:sldId id="1290" r:id="rId9"/>
    <p:sldId id="1307" r:id="rId10"/>
    <p:sldId id="1308" r:id="rId11"/>
    <p:sldId id="1309" r:id="rId12"/>
    <p:sldId id="1310" r:id="rId13"/>
    <p:sldId id="1311" r:id="rId14"/>
    <p:sldId id="1312" r:id="rId15"/>
    <p:sldId id="1313" r:id="rId16"/>
    <p:sldId id="1314" r:id="rId17"/>
    <p:sldId id="1317" r:id="rId18"/>
    <p:sldId id="1327" r:id="rId19"/>
    <p:sldId id="1328" r:id="rId20"/>
    <p:sldId id="1329" r:id="rId21"/>
    <p:sldId id="1330" r:id="rId22"/>
    <p:sldId id="1336" r:id="rId23"/>
    <p:sldId id="256" r:id="rId24"/>
    <p:sldId id="257" r:id="rId25"/>
    <p:sldId id="276" r:id="rId26"/>
    <p:sldId id="259" r:id="rId27"/>
    <p:sldId id="1323" r:id="rId28"/>
    <p:sldId id="1338" r:id="rId29"/>
    <p:sldId id="1339" r:id="rId30"/>
    <p:sldId id="1341" r:id="rId31"/>
    <p:sldId id="1322" r:id="rId32"/>
    <p:sldId id="1342" r:id="rId33"/>
    <p:sldId id="1337" r:id="rId34"/>
    <p:sldId id="1349" r:id="rId35"/>
    <p:sldId id="1350" r:id="rId36"/>
    <p:sldId id="1353" r:id="rId37"/>
    <p:sldId id="1354" r:id="rId38"/>
    <p:sldId id="1355" r:id="rId39"/>
    <p:sldId id="1357" r:id="rId40"/>
    <p:sldId id="1358" r:id="rId41"/>
    <p:sldId id="1301" r:id="rId42"/>
    <p:sldId id="1295" r:id="rId43"/>
    <p:sldId id="1296" r:id="rId44"/>
    <p:sldId id="1297" r:id="rId45"/>
    <p:sldId id="1298" r:id="rId46"/>
    <p:sldId id="1331" r:id="rId47"/>
    <p:sldId id="1332" r:id="rId48"/>
    <p:sldId id="1333" r:id="rId49"/>
    <p:sldId id="1334" r:id="rId50"/>
    <p:sldId id="1360" r:id="rId51"/>
    <p:sldId id="1361" r:id="rId52"/>
    <p:sldId id="1362" r:id="rId53"/>
    <p:sldId id="1250" r:id="rId5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92" userDrawn="1">
          <p15:clr>
            <a:srgbClr val="A4A3A4"/>
          </p15:clr>
        </p15:guide>
        <p15:guide id="2" pos="192" userDrawn="1">
          <p15:clr>
            <a:srgbClr val="A4A3A4"/>
          </p15:clr>
        </p15:guide>
        <p15:guide id="3" orient="horz" pos="108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EFF"/>
    <a:srgbClr val="F9FFEB"/>
    <a:srgbClr val="EDFFC5"/>
    <a:srgbClr val="7FBA00"/>
    <a:srgbClr val="EBEEF9"/>
    <a:srgbClr val="213164"/>
    <a:srgbClr val="FED500"/>
    <a:srgbClr val="484F9E"/>
    <a:srgbClr val="F6AB1B"/>
    <a:srgbClr val="F7BA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53BFCB-1437-9C6A-DE13-5AEF734ABA95}" v="1" dt="2024-12-17T17:00:40.1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41846" autoAdjust="0"/>
  </p:normalViewPr>
  <p:slideViewPr>
    <p:cSldViewPr snapToGrid="0">
      <p:cViewPr varScale="1">
        <p:scale>
          <a:sx n="35" d="100"/>
          <a:sy n="35" d="100"/>
        </p:scale>
        <p:origin x="2482" y="38"/>
      </p:cViewPr>
      <p:guideLst>
        <p:guide orient="horz" pos="792"/>
        <p:guide pos="192"/>
        <p:guide orient="horz" pos="1080"/>
      </p:guideLst>
    </p:cSldViewPr>
  </p:slideViewPr>
  <p:notesTextViewPr>
    <p:cViewPr>
      <p:scale>
        <a:sx n="1" d="1"/>
        <a:sy n="1" d="1"/>
      </p:scale>
      <p:origin x="0" y="-49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2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221" Type="http://schemas.openxmlformats.org/officeDocument/2006/relationships/presProps" Target="presProps.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 Type="http://schemas.openxmlformats.org/officeDocument/2006/relationships/slide" Target="slides/slide1.xml"/><Relationship Id="rId19" Type="http://schemas.openxmlformats.org/officeDocument/2006/relationships/slide" Target="slides/slide15.xml"/><Relationship Id="rId224" Type="http://schemas.openxmlformats.org/officeDocument/2006/relationships/tableStyles" Target="tableStyles.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222" Type="http://schemas.openxmlformats.org/officeDocument/2006/relationships/viewProps" Target="viewProps.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220" Type="http://customschemas.google.com/relationships/presentationmetadata" Target="metadata"/><Relationship Id="rId225" Type="http://schemas.microsoft.com/office/2016/11/relationships/changesInfo" Target="changesInfos/changesInfo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4" Type="http://schemas.openxmlformats.org/officeDocument/2006/relationships/slideMaster" Target="slideMasters/slideMaster1.xml"/><Relationship Id="rId9" Type="http://schemas.openxmlformats.org/officeDocument/2006/relationships/slide" Target="slides/slide5.xml"/><Relationship Id="rId22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F68B7479-5DE6-00A9-FC43-2B10869D76AC}"/>
    <pc:docChg chg="modSld">
      <pc:chgData name="" userId="" providerId="" clId="Web-{F68B7479-5DE6-00A9-FC43-2B10869D76AC}" dt="2024-12-04T04:49:46.814" v="0" actId="20577"/>
      <pc:docMkLst>
        <pc:docMk/>
      </pc:docMkLst>
      <pc:sldChg chg="modSp">
        <pc:chgData name="" userId="" providerId="" clId="Web-{F68B7479-5DE6-00A9-FC43-2B10869D76AC}" dt="2024-12-04T04:49:46.814" v="0" actId="20577"/>
        <pc:sldMkLst>
          <pc:docMk/>
          <pc:sldMk cId="2000950779" sldId="1300"/>
        </pc:sldMkLst>
        <pc:spChg chg="mod">
          <ac:chgData name="" userId="" providerId="" clId="Web-{F68B7479-5DE6-00A9-FC43-2B10869D76AC}" dt="2024-12-04T04:49:46.814" v="0" actId="20577"/>
          <ac:spMkLst>
            <pc:docMk/>
            <pc:sldMk cId="2000950779" sldId="1300"/>
            <ac:spMk id="17" creationId="{7B4E811B-8616-F59F-BD34-2F1E10F9200B}"/>
          </ac:spMkLst>
        </pc:spChg>
      </pc:sldChg>
    </pc:docChg>
  </pc:docChgLst>
  <pc:docChgLst>
    <pc:chgData name="Guest User" userId="S::urn:spo:anon#e16bbfd6bf9fc704b2b97b812793c69615cbbf5310282e9c4ac1d1262a5f9804::" providerId="AD" clId="Web-{0853BFCB-1437-9C6A-DE13-5AEF734ABA95}"/>
    <pc:docChg chg="sldOrd">
      <pc:chgData name="Guest User" userId="S::urn:spo:anon#e16bbfd6bf9fc704b2b97b812793c69615cbbf5310282e9c4ac1d1262a5f9804::" providerId="AD" clId="Web-{0853BFCB-1437-9C6A-DE13-5AEF734ABA95}" dt="2024-12-17T17:00:40.191" v="0"/>
      <pc:docMkLst>
        <pc:docMk/>
      </pc:docMkLst>
      <pc:sldChg chg="ord">
        <pc:chgData name="Guest User" userId="S::urn:spo:anon#e16bbfd6bf9fc704b2b97b812793c69615cbbf5310282e9c4ac1d1262a5f9804::" providerId="AD" clId="Web-{0853BFCB-1437-9C6A-DE13-5AEF734ABA95}" dt="2024-12-17T17:00:40.191" v="0"/>
        <pc:sldMkLst>
          <pc:docMk/>
          <pc:sldMk cId="2437927766" sldId="1322"/>
        </pc:sldMkLst>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diagrams/_rels/data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diagrams/_rels/drawing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E58088-B72E-4C4F-861E-2D5E2351B1EC}"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C1806536-8888-4512-A617-044D42556849}">
      <dgm:prSet phldrT="[Text]" custT="1"/>
      <dgm:spPr/>
      <dgm:t>
        <a:bodyPr/>
        <a:lstStyle/>
        <a:p>
          <a:r>
            <a:rPr lang="en-IN" sz="1400"/>
            <a:t>1</a:t>
          </a:r>
        </a:p>
      </dgm:t>
    </dgm:pt>
    <dgm:pt modelId="{55DBC23C-5A60-446E-A6C5-0EB8DF36A888}" type="parTrans" cxnId="{205CDC6F-5AC0-4212-9139-D92A6D9DAD03}">
      <dgm:prSet/>
      <dgm:spPr/>
      <dgm:t>
        <a:bodyPr/>
        <a:lstStyle/>
        <a:p>
          <a:endParaRPr lang="en-IN"/>
        </a:p>
      </dgm:t>
    </dgm:pt>
    <dgm:pt modelId="{44DAF0A7-EF7A-4442-8F12-190B5EA47656}" type="sibTrans" cxnId="{205CDC6F-5AC0-4212-9139-D92A6D9DAD03}">
      <dgm:prSet/>
      <dgm:spPr/>
      <dgm:t>
        <a:bodyPr/>
        <a:lstStyle/>
        <a:p>
          <a:endParaRPr lang="en-IN"/>
        </a:p>
      </dgm:t>
    </dgm:pt>
    <dgm:pt modelId="{7AE73D4C-74C9-4768-9BC6-92285B39FDED}">
      <dgm:prSet custT="1"/>
      <dgm:spPr/>
      <dgm:t>
        <a:bodyPr/>
        <a:lstStyle/>
        <a:p>
          <a:r>
            <a:rPr lang="en-IN" sz="1400" b="1"/>
            <a:t>Environmental Preservation</a:t>
          </a:r>
        </a:p>
      </dgm:t>
    </dgm:pt>
    <dgm:pt modelId="{E9B53E39-7C7D-42E1-95EB-FA6ABC218596}" type="parTrans" cxnId="{CFAD654C-5A9B-4E2D-BA10-9BF4149E3E97}">
      <dgm:prSet/>
      <dgm:spPr/>
      <dgm:t>
        <a:bodyPr/>
        <a:lstStyle/>
        <a:p>
          <a:endParaRPr lang="en-IN"/>
        </a:p>
      </dgm:t>
    </dgm:pt>
    <dgm:pt modelId="{7A95DE69-B3DB-4BC7-89F2-0D02786708CF}" type="sibTrans" cxnId="{CFAD654C-5A9B-4E2D-BA10-9BF4149E3E97}">
      <dgm:prSet/>
      <dgm:spPr/>
      <dgm:t>
        <a:bodyPr/>
        <a:lstStyle/>
        <a:p>
          <a:endParaRPr lang="en-IN"/>
        </a:p>
      </dgm:t>
    </dgm:pt>
    <dgm:pt modelId="{3C2F31B4-0FDA-4AB4-AA3A-47476213FBB8}">
      <dgm:prSet custT="1"/>
      <dgm:spPr/>
      <dgm:t>
        <a:bodyPr/>
        <a:lstStyle/>
        <a:p>
          <a:r>
            <a:rPr lang="en-IN" sz="1400"/>
            <a:t>Sustainability ensures responsible usage of natural resources.</a:t>
          </a:r>
        </a:p>
      </dgm:t>
    </dgm:pt>
    <dgm:pt modelId="{C5E1B2B7-0E36-4BBF-B470-16B427304230}" type="parTrans" cxnId="{16FD7C98-8AE1-43E8-9A3B-411BA5EB9CC4}">
      <dgm:prSet/>
      <dgm:spPr/>
      <dgm:t>
        <a:bodyPr/>
        <a:lstStyle/>
        <a:p>
          <a:endParaRPr lang="en-IN"/>
        </a:p>
      </dgm:t>
    </dgm:pt>
    <dgm:pt modelId="{CA9D58AD-D9AD-41B1-8800-75F533676B72}" type="sibTrans" cxnId="{16FD7C98-8AE1-43E8-9A3B-411BA5EB9CC4}">
      <dgm:prSet/>
      <dgm:spPr/>
      <dgm:t>
        <a:bodyPr/>
        <a:lstStyle/>
        <a:p>
          <a:endParaRPr lang="en-IN"/>
        </a:p>
      </dgm:t>
    </dgm:pt>
    <dgm:pt modelId="{DC26FF86-D733-4DCB-904D-83856AFEA059}">
      <dgm:prSet custT="1"/>
      <dgm:spPr/>
      <dgm:t>
        <a:bodyPr/>
        <a:lstStyle/>
        <a:p>
          <a:r>
            <a:rPr lang="en-IN" sz="1400"/>
            <a:t> 2</a:t>
          </a:r>
        </a:p>
      </dgm:t>
    </dgm:pt>
    <dgm:pt modelId="{4C81A202-1FA3-439D-8D8C-7F5AC97E8775}" type="parTrans" cxnId="{F0434068-DEE3-45F7-AD36-9029DE672385}">
      <dgm:prSet/>
      <dgm:spPr/>
      <dgm:t>
        <a:bodyPr/>
        <a:lstStyle/>
        <a:p>
          <a:endParaRPr lang="en-IN"/>
        </a:p>
      </dgm:t>
    </dgm:pt>
    <dgm:pt modelId="{6E1580CC-55C8-4438-BE0F-839FE8753D0E}" type="sibTrans" cxnId="{F0434068-DEE3-45F7-AD36-9029DE672385}">
      <dgm:prSet/>
      <dgm:spPr/>
      <dgm:t>
        <a:bodyPr/>
        <a:lstStyle/>
        <a:p>
          <a:endParaRPr lang="en-IN"/>
        </a:p>
      </dgm:t>
    </dgm:pt>
    <dgm:pt modelId="{93DACB47-D3A1-4849-ABA6-B8E9714BA3D8}">
      <dgm:prSet custT="1"/>
      <dgm:spPr/>
      <dgm:t>
        <a:bodyPr/>
        <a:lstStyle/>
        <a:p>
          <a:r>
            <a:rPr lang="en-IN" sz="1400"/>
            <a:t> </a:t>
          </a:r>
          <a:r>
            <a:rPr lang="en-IN" sz="1400" b="1"/>
            <a:t>Sustainable Economic Development</a:t>
          </a:r>
        </a:p>
      </dgm:t>
    </dgm:pt>
    <dgm:pt modelId="{EFA0FFB3-C106-47FC-A457-447D9FD6D0DB}" type="parTrans" cxnId="{5FC2C1D0-7079-48FE-B289-B570105E6F31}">
      <dgm:prSet/>
      <dgm:spPr/>
      <dgm:t>
        <a:bodyPr/>
        <a:lstStyle/>
        <a:p>
          <a:endParaRPr lang="en-IN"/>
        </a:p>
      </dgm:t>
    </dgm:pt>
    <dgm:pt modelId="{3B540331-4C3F-4C83-8BC5-F41ACE533910}" type="sibTrans" cxnId="{5FC2C1D0-7079-48FE-B289-B570105E6F31}">
      <dgm:prSet/>
      <dgm:spPr/>
      <dgm:t>
        <a:bodyPr/>
        <a:lstStyle/>
        <a:p>
          <a:endParaRPr lang="en-IN"/>
        </a:p>
      </dgm:t>
    </dgm:pt>
    <dgm:pt modelId="{D535282F-C658-4982-8FFE-B955C52FE145}">
      <dgm:prSet custT="1"/>
      <dgm:spPr/>
      <dgm:t>
        <a:bodyPr/>
        <a:lstStyle/>
        <a:p>
          <a:r>
            <a:rPr lang="en-US" sz="1400"/>
            <a:t> A sustainable approach can lead to stable and enduring economic growth.</a:t>
          </a:r>
          <a:endParaRPr lang="en-IN" sz="1400"/>
        </a:p>
      </dgm:t>
    </dgm:pt>
    <dgm:pt modelId="{F78387FD-0006-4774-9DBA-2E2866BCEB78}" type="parTrans" cxnId="{DAFBE363-07F1-40FD-9479-CAE8585294F6}">
      <dgm:prSet/>
      <dgm:spPr/>
      <dgm:t>
        <a:bodyPr/>
        <a:lstStyle/>
        <a:p>
          <a:endParaRPr lang="en-IN"/>
        </a:p>
      </dgm:t>
    </dgm:pt>
    <dgm:pt modelId="{64B2FDD8-0FB7-4A38-BBCA-0A9112F4AAEB}" type="sibTrans" cxnId="{DAFBE363-07F1-40FD-9479-CAE8585294F6}">
      <dgm:prSet/>
      <dgm:spPr/>
      <dgm:t>
        <a:bodyPr/>
        <a:lstStyle/>
        <a:p>
          <a:endParaRPr lang="en-IN"/>
        </a:p>
      </dgm:t>
    </dgm:pt>
    <dgm:pt modelId="{1257F155-14DE-46A4-BAEC-685A1FE6C4DB}">
      <dgm:prSet custT="1"/>
      <dgm:spPr/>
      <dgm:t>
        <a:bodyPr/>
        <a:lstStyle/>
        <a:p>
          <a:r>
            <a:rPr lang="en-IN" sz="1400"/>
            <a:t> 3</a:t>
          </a:r>
        </a:p>
      </dgm:t>
    </dgm:pt>
    <dgm:pt modelId="{2F61564F-E3F0-445C-AF5A-F4546033E5B7}" type="parTrans" cxnId="{0AE0D82B-D8E5-4EC6-BAAB-830AB0D9E7DA}">
      <dgm:prSet/>
      <dgm:spPr/>
      <dgm:t>
        <a:bodyPr/>
        <a:lstStyle/>
        <a:p>
          <a:endParaRPr lang="en-IN"/>
        </a:p>
      </dgm:t>
    </dgm:pt>
    <dgm:pt modelId="{418CC81A-F58C-4C3E-9A2F-A838FDB97DBF}" type="sibTrans" cxnId="{0AE0D82B-D8E5-4EC6-BAAB-830AB0D9E7DA}">
      <dgm:prSet/>
      <dgm:spPr/>
      <dgm:t>
        <a:bodyPr/>
        <a:lstStyle/>
        <a:p>
          <a:endParaRPr lang="en-IN"/>
        </a:p>
      </dgm:t>
    </dgm:pt>
    <dgm:pt modelId="{9D552BD0-E3FB-4460-951F-1BF6CA476E3E}">
      <dgm:prSet custT="1"/>
      <dgm:spPr/>
      <dgm:t>
        <a:bodyPr/>
        <a:lstStyle/>
        <a:p>
          <a:r>
            <a:rPr lang="en-IN" sz="1400"/>
            <a:t> </a:t>
          </a:r>
          <a:r>
            <a:rPr lang="en-IN" sz="1400" b="1"/>
            <a:t>Equity and Social Justice</a:t>
          </a:r>
        </a:p>
      </dgm:t>
    </dgm:pt>
    <dgm:pt modelId="{7199D164-0025-48D4-8F1F-4DE45254402B}" type="parTrans" cxnId="{8765956A-BA23-48B6-ACE7-97B23CF16841}">
      <dgm:prSet/>
      <dgm:spPr/>
      <dgm:t>
        <a:bodyPr/>
        <a:lstStyle/>
        <a:p>
          <a:endParaRPr lang="en-IN"/>
        </a:p>
      </dgm:t>
    </dgm:pt>
    <dgm:pt modelId="{111C094E-5F13-4A35-8FF1-EC3F16AC2328}" type="sibTrans" cxnId="{8765956A-BA23-48B6-ACE7-97B23CF16841}">
      <dgm:prSet/>
      <dgm:spPr/>
      <dgm:t>
        <a:bodyPr/>
        <a:lstStyle/>
        <a:p>
          <a:endParaRPr lang="en-IN"/>
        </a:p>
      </dgm:t>
    </dgm:pt>
    <dgm:pt modelId="{B050D3ED-9CA3-48D3-ABE2-69D157958529}">
      <dgm:prSet custT="1"/>
      <dgm:spPr/>
      <dgm:t>
        <a:bodyPr/>
        <a:lstStyle/>
        <a:p>
          <a:r>
            <a:rPr lang="en-US" sz="1400"/>
            <a:t> Social sustainability aims to enhance the quality of life for all.</a:t>
          </a:r>
          <a:endParaRPr lang="en-IN" sz="1400"/>
        </a:p>
      </dgm:t>
    </dgm:pt>
    <dgm:pt modelId="{68DD636A-50F8-4135-82B3-05C1B9AEF054}" type="parTrans" cxnId="{EAE36CE2-969F-469B-B4EB-3C3B38F7A91B}">
      <dgm:prSet/>
      <dgm:spPr/>
      <dgm:t>
        <a:bodyPr/>
        <a:lstStyle/>
        <a:p>
          <a:endParaRPr lang="en-IN"/>
        </a:p>
      </dgm:t>
    </dgm:pt>
    <dgm:pt modelId="{477A402A-0CFF-4EC6-8619-2EA2DFD12D14}" type="sibTrans" cxnId="{EAE36CE2-969F-469B-B4EB-3C3B38F7A91B}">
      <dgm:prSet/>
      <dgm:spPr/>
      <dgm:t>
        <a:bodyPr/>
        <a:lstStyle/>
        <a:p>
          <a:endParaRPr lang="en-IN"/>
        </a:p>
      </dgm:t>
    </dgm:pt>
    <dgm:pt modelId="{591705B5-BB9A-4289-83CA-4031807BF437}">
      <dgm:prSet custT="1"/>
      <dgm:spPr/>
      <dgm:t>
        <a:bodyPr/>
        <a:lstStyle/>
        <a:p>
          <a:r>
            <a:rPr lang="en-IN" sz="1400"/>
            <a:t> 4</a:t>
          </a:r>
        </a:p>
      </dgm:t>
    </dgm:pt>
    <dgm:pt modelId="{C3E6AC47-1D32-41AC-8EFC-B7FAAC1C0A85}" type="parTrans" cxnId="{C016E477-D32B-48DD-99BA-C4F69296E438}">
      <dgm:prSet/>
      <dgm:spPr/>
      <dgm:t>
        <a:bodyPr/>
        <a:lstStyle/>
        <a:p>
          <a:endParaRPr lang="en-IN"/>
        </a:p>
      </dgm:t>
    </dgm:pt>
    <dgm:pt modelId="{E5A338DA-A10D-4BE0-91A6-573B4864577B}" type="sibTrans" cxnId="{C016E477-D32B-48DD-99BA-C4F69296E438}">
      <dgm:prSet/>
      <dgm:spPr/>
      <dgm:t>
        <a:bodyPr/>
        <a:lstStyle/>
        <a:p>
          <a:endParaRPr lang="en-IN"/>
        </a:p>
      </dgm:t>
    </dgm:pt>
    <dgm:pt modelId="{59538612-4118-4137-9A9A-C7BC8305D31C}">
      <dgm:prSet custT="1"/>
      <dgm:spPr/>
      <dgm:t>
        <a:bodyPr/>
        <a:lstStyle/>
        <a:p>
          <a:r>
            <a:rPr lang="en-IN" sz="1400"/>
            <a:t> </a:t>
          </a:r>
          <a:r>
            <a:rPr lang="en-IN" sz="1400" b="1"/>
            <a:t>Resilience and Adaptation</a:t>
          </a:r>
        </a:p>
      </dgm:t>
    </dgm:pt>
    <dgm:pt modelId="{5B7CE4A2-951E-4C00-B4F0-3EA180CE60CB}" type="parTrans" cxnId="{443D2F0E-DE0E-4663-AAB8-B897B5689E17}">
      <dgm:prSet/>
      <dgm:spPr/>
      <dgm:t>
        <a:bodyPr/>
        <a:lstStyle/>
        <a:p>
          <a:endParaRPr lang="en-IN"/>
        </a:p>
      </dgm:t>
    </dgm:pt>
    <dgm:pt modelId="{317D7059-C4E7-4EA0-8186-DC496978FA78}" type="sibTrans" cxnId="{443D2F0E-DE0E-4663-AAB8-B897B5689E17}">
      <dgm:prSet/>
      <dgm:spPr/>
      <dgm:t>
        <a:bodyPr/>
        <a:lstStyle/>
        <a:p>
          <a:endParaRPr lang="en-IN"/>
        </a:p>
      </dgm:t>
    </dgm:pt>
    <dgm:pt modelId="{84DC83FF-447C-4E53-BC0F-25BC14D25675}">
      <dgm:prSet custT="1"/>
      <dgm:spPr/>
      <dgm:t>
        <a:bodyPr/>
        <a:lstStyle/>
        <a:p>
          <a:r>
            <a:rPr lang="en-US" sz="1400"/>
            <a:t> Sustainability aids in building more resilient societies and economic systems.</a:t>
          </a:r>
          <a:endParaRPr lang="en-IN" sz="1400"/>
        </a:p>
      </dgm:t>
    </dgm:pt>
    <dgm:pt modelId="{25A21318-2491-4DD4-931E-03EBF4AA7BBF}" type="parTrans" cxnId="{D32AE160-7884-4F1E-A6CA-49F41AFFF1B4}">
      <dgm:prSet/>
      <dgm:spPr/>
      <dgm:t>
        <a:bodyPr/>
        <a:lstStyle/>
        <a:p>
          <a:endParaRPr lang="en-IN"/>
        </a:p>
      </dgm:t>
    </dgm:pt>
    <dgm:pt modelId="{082393E6-5C3D-457C-9565-97AF68C27677}" type="sibTrans" cxnId="{D32AE160-7884-4F1E-A6CA-49F41AFFF1B4}">
      <dgm:prSet/>
      <dgm:spPr/>
      <dgm:t>
        <a:bodyPr/>
        <a:lstStyle/>
        <a:p>
          <a:endParaRPr lang="en-IN"/>
        </a:p>
      </dgm:t>
    </dgm:pt>
    <dgm:pt modelId="{BFEE3378-6A43-41D7-A7A1-F5827F8BC0CE}">
      <dgm:prSet custT="1"/>
      <dgm:spPr/>
      <dgm:t>
        <a:bodyPr/>
        <a:lstStyle/>
        <a:p>
          <a:r>
            <a:rPr lang="en-IN" sz="1400"/>
            <a:t> 5</a:t>
          </a:r>
        </a:p>
      </dgm:t>
    </dgm:pt>
    <dgm:pt modelId="{C2791709-4E92-4548-9021-6CF00CA3FA07}" type="parTrans" cxnId="{DCB59F54-2DFC-483C-BB27-6BCD4CE4F211}">
      <dgm:prSet/>
      <dgm:spPr/>
      <dgm:t>
        <a:bodyPr/>
        <a:lstStyle/>
        <a:p>
          <a:endParaRPr lang="en-IN"/>
        </a:p>
      </dgm:t>
    </dgm:pt>
    <dgm:pt modelId="{1D872BAE-B033-48DF-AC36-8FA171BB83A0}" type="sibTrans" cxnId="{DCB59F54-2DFC-483C-BB27-6BCD4CE4F211}">
      <dgm:prSet/>
      <dgm:spPr/>
      <dgm:t>
        <a:bodyPr/>
        <a:lstStyle/>
        <a:p>
          <a:endParaRPr lang="en-IN"/>
        </a:p>
      </dgm:t>
    </dgm:pt>
    <dgm:pt modelId="{AB488944-6E06-4ECD-8EC3-CF0E1F964E55}">
      <dgm:prSet custT="1"/>
      <dgm:spPr/>
      <dgm:t>
        <a:bodyPr/>
        <a:lstStyle/>
        <a:p>
          <a:r>
            <a:rPr lang="en-IN" sz="1400"/>
            <a:t> </a:t>
          </a:r>
          <a:r>
            <a:rPr lang="en-IN" sz="1400" b="1"/>
            <a:t>Legacy for Future Generations</a:t>
          </a:r>
        </a:p>
      </dgm:t>
    </dgm:pt>
    <dgm:pt modelId="{0B373265-F766-441B-A3CC-366F8EB6FA75}" type="parTrans" cxnId="{383E5A14-9ACD-47BA-B8C1-F613F50C7637}">
      <dgm:prSet/>
      <dgm:spPr/>
      <dgm:t>
        <a:bodyPr/>
        <a:lstStyle/>
        <a:p>
          <a:endParaRPr lang="en-IN"/>
        </a:p>
      </dgm:t>
    </dgm:pt>
    <dgm:pt modelId="{B2C79C4E-54BD-40EF-9B92-45DDF9AFDD47}" type="sibTrans" cxnId="{383E5A14-9ACD-47BA-B8C1-F613F50C7637}">
      <dgm:prSet/>
      <dgm:spPr/>
      <dgm:t>
        <a:bodyPr/>
        <a:lstStyle/>
        <a:p>
          <a:endParaRPr lang="en-IN"/>
        </a:p>
      </dgm:t>
    </dgm:pt>
    <dgm:pt modelId="{4B673821-624B-406C-A9E7-5D89849D4496}">
      <dgm:prSet custT="1"/>
      <dgm:spPr/>
      <dgm:t>
        <a:bodyPr/>
        <a:lstStyle/>
        <a:p>
          <a:r>
            <a:rPr lang="en-US" sz="1400"/>
            <a:t> </a:t>
          </a:r>
          <a:r>
            <a:rPr lang="en-US" sz="1400" err="1"/>
            <a:t>Itʼs</a:t>
          </a:r>
          <a:r>
            <a:rPr lang="en-US" sz="1400"/>
            <a:t> crucial to meet the present needs without compromising the ability of future generations to meet </a:t>
          </a:r>
          <a:r>
            <a:rPr lang="en-IN" sz="1400"/>
            <a:t>their own needs</a:t>
          </a:r>
        </a:p>
      </dgm:t>
    </dgm:pt>
    <dgm:pt modelId="{5D28C31C-6942-4FC4-82CB-829FB91AD280}" type="parTrans" cxnId="{64DFFAC7-4660-4E37-8D54-8543BB41D77F}">
      <dgm:prSet/>
      <dgm:spPr/>
      <dgm:t>
        <a:bodyPr/>
        <a:lstStyle/>
        <a:p>
          <a:endParaRPr lang="en-IN"/>
        </a:p>
      </dgm:t>
    </dgm:pt>
    <dgm:pt modelId="{A5E19A23-BFFD-46C9-ACA5-AD93C6E1C797}" type="sibTrans" cxnId="{64DFFAC7-4660-4E37-8D54-8543BB41D77F}">
      <dgm:prSet/>
      <dgm:spPr/>
      <dgm:t>
        <a:bodyPr/>
        <a:lstStyle/>
        <a:p>
          <a:endParaRPr lang="en-IN"/>
        </a:p>
      </dgm:t>
    </dgm:pt>
    <dgm:pt modelId="{68735EF1-CE9C-41B3-B361-29EDB2EC86CD}" type="pres">
      <dgm:prSet presAssocID="{6EE58088-B72E-4C4F-861E-2D5E2351B1EC}" presName="linearFlow" presStyleCnt="0">
        <dgm:presLayoutVars>
          <dgm:dir/>
          <dgm:animLvl val="lvl"/>
          <dgm:resizeHandles val="exact"/>
        </dgm:presLayoutVars>
      </dgm:prSet>
      <dgm:spPr/>
    </dgm:pt>
    <dgm:pt modelId="{411145E3-144B-4199-B418-31D445A18703}" type="pres">
      <dgm:prSet presAssocID="{C1806536-8888-4512-A617-044D42556849}" presName="composite" presStyleCnt="0"/>
      <dgm:spPr/>
    </dgm:pt>
    <dgm:pt modelId="{F4AA8BEB-5A49-4C17-A058-6A39AE7E9E89}" type="pres">
      <dgm:prSet presAssocID="{C1806536-8888-4512-A617-044D42556849}" presName="parentText" presStyleLbl="alignNode1" presStyleIdx="0" presStyleCnt="5">
        <dgm:presLayoutVars>
          <dgm:chMax val="1"/>
          <dgm:bulletEnabled val="1"/>
        </dgm:presLayoutVars>
      </dgm:prSet>
      <dgm:spPr/>
    </dgm:pt>
    <dgm:pt modelId="{B325C16F-8C2A-4EFF-AE01-22F3E73EAE14}" type="pres">
      <dgm:prSet presAssocID="{C1806536-8888-4512-A617-044D42556849}" presName="descendantText" presStyleLbl="alignAcc1" presStyleIdx="0" presStyleCnt="5">
        <dgm:presLayoutVars>
          <dgm:bulletEnabled val="1"/>
        </dgm:presLayoutVars>
      </dgm:prSet>
      <dgm:spPr/>
    </dgm:pt>
    <dgm:pt modelId="{3C433C44-32EF-42C1-B683-42110DBE6916}" type="pres">
      <dgm:prSet presAssocID="{44DAF0A7-EF7A-4442-8F12-190B5EA47656}" presName="sp" presStyleCnt="0"/>
      <dgm:spPr/>
    </dgm:pt>
    <dgm:pt modelId="{474897DA-F817-4B22-95AA-1738494AB8E4}" type="pres">
      <dgm:prSet presAssocID="{DC26FF86-D733-4DCB-904D-83856AFEA059}" presName="composite" presStyleCnt="0"/>
      <dgm:spPr/>
    </dgm:pt>
    <dgm:pt modelId="{F1E4307E-4D50-4168-93E0-C466D92BD3D6}" type="pres">
      <dgm:prSet presAssocID="{DC26FF86-D733-4DCB-904D-83856AFEA059}" presName="parentText" presStyleLbl="alignNode1" presStyleIdx="1" presStyleCnt="5">
        <dgm:presLayoutVars>
          <dgm:chMax val="1"/>
          <dgm:bulletEnabled val="1"/>
        </dgm:presLayoutVars>
      </dgm:prSet>
      <dgm:spPr/>
    </dgm:pt>
    <dgm:pt modelId="{D2B6A219-B300-445E-90A8-ECF6290F0132}" type="pres">
      <dgm:prSet presAssocID="{DC26FF86-D733-4DCB-904D-83856AFEA059}" presName="descendantText" presStyleLbl="alignAcc1" presStyleIdx="1" presStyleCnt="5">
        <dgm:presLayoutVars>
          <dgm:bulletEnabled val="1"/>
        </dgm:presLayoutVars>
      </dgm:prSet>
      <dgm:spPr/>
    </dgm:pt>
    <dgm:pt modelId="{3C5EDEE6-2410-4EA6-8529-00AAE684ABBA}" type="pres">
      <dgm:prSet presAssocID="{6E1580CC-55C8-4438-BE0F-839FE8753D0E}" presName="sp" presStyleCnt="0"/>
      <dgm:spPr/>
    </dgm:pt>
    <dgm:pt modelId="{F9B48F2F-0239-48F8-88B9-16D9E8FFEEC9}" type="pres">
      <dgm:prSet presAssocID="{1257F155-14DE-46A4-BAEC-685A1FE6C4DB}" presName="composite" presStyleCnt="0"/>
      <dgm:spPr/>
    </dgm:pt>
    <dgm:pt modelId="{7D4BC340-B75B-4A70-BCF4-A01F15CF37D7}" type="pres">
      <dgm:prSet presAssocID="{1257F155-14DE-46A4-BAEC-685A1FE6C4DB}" presName="parentText" presStyleLbl="alignNode1" presStyleIdx="2" presStyleCnt="5">
        <dgm:presLayoutVars>
          <dgm:chMax val="1"/>
          <dgm:bulletEnabled val="1"/>
        </dgm:presLayoutVars>
      </dgm:prSet>
      <dgm:spPr/>
    </dgm:pt>
    <dgm:pt modelId="{5653FF18-664E-46E4-99DA-8B75C34A4F05}" type="pres">
      <dgm:prSet presAssocID="{1257F155-14DE-46A4-BAEC-685A1FE6C4DB}" presName="descendantText" presStyleLbl="alignAcc1" presStyleIdx="2" presStyleCnt="5">
        <dgm:presLayoutVars>
          <dgm:bulletEnabled val="1"/>
        </dgm:presLayoutVars>
      </dgm:prSet>
      <dgm:spPr/>
    </dgm:pt>
    <dgm:pt modelId="{F5CD38E1-1533-44CB-B8DF-176D608D4DED}" type="pres">
      <dgm:prSet presAssocID="{418CC81A-F58C-4C3E-9A2F-A838FDB97DBF}" presName="sp" presStyleCnt="0"/>
      <dgm:spPr/>
    </dgm:pt>
    <dgm:pt modelId="{333281E5-9686-4CC7-9BAE-9F4B24D897B0}" type="pres">
      <dgm:prSet presAssocID="{591705B5-BB9A-4289-83CA-4031807BF437}" presName="composite" presStyleCnt="0"/>
      <dgm:spPr/>
    </dgm:pt>
    <dgm:pt modelId="{E7193CDB-A0EC-42C1-88D9-747F30FF2280}" type="pres">
      <dgm:prSet presAssocID="{591705B5-BB9A-4289-83CA-4031807BF437}" presName="parentText" presStyleLbl="alignNode1" presStyleIdx="3" presStyleCnt="5">
        <dgm:presLayoutVars>
          <dgm:chMax val="1"/>
          <dgm:bulletEnabled val="1"/>
        </dgm:presLayoutVars>
      </dgm:prSet>
      <dgm:spPr/>
    </dgm:pt>
    <dgm:pt modelId="{0E3E5716-1FEC-4D46-94CD-BD58A93F654B}" type="pres">
      <dgm:prSet presAssocID="{591705B5-BB9A-4289-83CA-4031807BF437}" presName="descendantText" presStyleLbl="alignAcc1" presStyleIdx="3" presStyleCnt="5">
        <dgm:presLayoutVars>
          <dgm:bulletEnabled val="1"/>
        </dgm:presLayoutVars>
      </dgm:prSet>
      <dgm:spPr/>
    </dgm:pt>
    <dgm:pt modelId="{FDD07F40-03CA-45D9-B98F-B94C6FB63299}" type="pres">
      <dgm:prSet presAssocID="{E5A338DA-A10D-4BE0-91A6-573B4864577B}" presName="sp" presStyleCnt="0"/>
      <dgm:spPr/>
    </dgm:pt>
    <dgm:pt modelId="{B2BBE796-DB5F-49A8-8E84-21CD0F80F3C6}" type="pres">
      <dgm:prSet presAssocID="{BFEE3378-6A43-41D7-A7A1-F5827F8BC0CE}" presName="composite" presStyleCnt="0"/>
      <dgm:spPr/>
    </dgm:pt>
    <dgm:pt modelId="{196C69A8-0305-4618-9E4C-7971C08E88F5}" type="pres">
      <dgm:prSet presAssocID="{BFEE3378-6A43-41D7-A7A1-F5827F8BC0CE}" presName="parentText" presStyleLbl="alignNode1" presStyleIdx="4" presStyleCnt="5">
        <dgm:presLayoutVars>
          <dgm:chMax val="1"/>
          <dgm:bulletEnabled val="1"/>
        </dgm:presLayoutVars>
      </dgm:prSet>
      <dgm:spPr/>
    </dgm:pt>
    <dgm:pt modelId="{DE7D586C-EB25-44E1-B3EB-5DA28D4DCD6C}" type="pres">
      <dgm:prSet presAssocID="{BFEE3378-6A43-41D7-A7A1-F5827F8BC0CE}" presName="descendantText" presStyleLbl="alignAcc1" presStyleIdx="4" presStyleCnt="5">
        <dgm:presLayoutVars>
          <dgm:bulletEnabled val="1"/>
        </dgm:presLayoutVars>
      </dgm:prSet>
      <dgm:spPr/>
    </dgm:pt>
  </dgm:ptLst>
  <dgm:cxnLst>
    <dgm:cxn modelId="{443D2F0E-DE0E-4663-AAB8-B897B5689E17}" srcId="{591705B5-BB9A-4289-83CA-4031807BF437}" destId="{59538612-4118-4137-9A9A-C7BC8305D31C}" srcOrd="0" destOrd="0" parTransId="{5B7CE4A2-951E-4C00-B4F0-3EA180CE60CB}" sibTransId="{317D7059-C4E7-4EA0-8186-DC496978FA78}"/>
    <dgm:cxn modelId="{383E5A14-9ACD-47BA-B8C1-F613F50C7637}" srcId="{BFEE3378-6A43-41D7-A7A1-F5827F8BC0CE}" destId="{AB488944-6E06-4ECD-8EC3-CF0E1F964E55}" srcOrd="0" destOrd="0" parTransId="{0B373265-F766-441B-A3CC-366F8EB6FA75}" sibTransId="{B2C79C4E-54BD-40EF-9B92-45DDF9AFDD47}"/>
    <dgm:cxn modelId="{AA937D27-1661-4933-B965-60E75DF5BE54}" type="presOf" srcId="{59538612-4118-4137-9A9A-C7BC8305D31C}" destId="{0E3E5716-1FEC-4D46-94CD-BD58A93F654B}" srcOrd="0" destOrd="0" presId="urn:microsoft.com/office/officeart/2005/8/layout/chevron2"/>
    <dgm:cxn modelId="{0AE0D82B-D8E5-4EC6-BAAB-830AB0D9E7DA}" srcId="{6EE58088-B72E-4C4F-861E-2D5E2351B1EC}" destId="{1257F155-14DE-46A4-BAEC-685A1FE6C4DB}" srcOrd="2" destOrd="0" parTransId="{2F61564F-E3F0-445C-AF5A-F4546033E5B7}" sibTransId="{418CC81A-F58C-4C3E-9A2F-A838FDB97DBF}"/>
    <dgm:cxn modelId="{2ED1CB3F-C9C1-403F-98CE-BE0075D682C2}" type="presOf" srcId="{B050D3ED-9CA3-48D3-ABE2-69D157958529}" destId="{5653FF18-664E-46E4-99DA-8B75C34A4F05}" srcOrd="0" destOrd="1" presId="urn:microsoft.com/office/officeart/2005/8/layout/chevron2"/>
    <dgm:cxn modelId="{652F8A40-64C4-4A9E-B13E-4E8355EFE864}" type="presOf" srcId="{AB488944-6E06-4ECD-8EC3-CF0E1F964E55}" destId="{DE7D586C-EB25-44E1-B3EB-5DA28D4DCD6C}" srcOrd="0" destOrd="0" presId="urn:microsoft.com/office/officeart/2005/8/layout/chevron2"/>
    <dgm:cxn modelId="{AD9FBD5C-4531-485C-A45B-6FAAE203F12F}" type="presOf" srcId="{6EE58088-B72E-4C4F-861E-2D5E2351B1EC}" destId="{68735EF1-CE9C-41B3-B361-29EDB2EC86CD}" srcOrd="0" destOrd="0" presId="urn:microsoft.com/office/officeart/2005/8/layout/chevron2"/>
    <dgm:cxn modelId="{D32AE160-7884-4F1E-A6CA-49F41AFFF1B4}" srcId="{591705B5-BB9A-4289-83CA-4031807BF437}" destId="{84DC83FF-447C-4E53-BC0F-25BC14D25675}" srcOrd="1" destOrd="0" parTransId="{25A21318-2491-4DD4-931E-03EBF4AA7BBF}" sibTransId="{082393E6-5C3D-457C-9565-97AF68C27677}"/>
    <dgm:cxn modelId="{9D839462-13E7-4EA5-8DDF-14B37FE8075B}" type="presOf" srcId="{93DACB47-D3A1-4849-ABA6-B8E9714BA3D8}" destId="{D2B6A219-B300-445E-90A8-ECF6290F0132}" srcOrd="0" destOrd="0" presId="urn:microsoft.com/office/officeart/2005/8/layout/chevron2"/>
    <dgm:cxn modelId="{F8B6A963-DAEB-45A2-A617-2D78AE4AFC90}" type="presOf" srcId="{C1806536-8888-4512-A617-044D42556849}" destId="{F4AA8BEB-5A49-4C17-A058-6A39AE7E9E89}" srcOrd="0" destOrd="0" presId="urn:microsoft.com/office/officeart/2005/8/layout/chevron2"/>
    <dgm:cxn modelId="{DAFBE363-07F1-40FD-9479-CAE8585294F6}" srcId="{DC26FF86-D733-4DCB-904D-83856AFEA059}" destId="{D535282F-C658-4982-8FFE-B955C52FE145}" srcOrd="1" destOrd="0" parTransId="{F78387FD-0006-4774-9DBA-2E2866BCEB78}" sibTransId="{64B2FDD8-0FB7-4A38-BBCA-0A9112F4AAEB}"/>
    <dgm:cxn modelId="{F0434068-DEE3-45F7-AD36-9029DE672385}" srcId="{6EE58088-B72E-4C4F-861E-2D5E2351B1EC}" destId="{DC26FF86-D733-4DCB-904D-83856AFEA059}" srcOrd="1" destOrd="0" parTransId="{4C81A202-1FA3-439D-8D8C-7F5AC97E8775}" sibTransId="{6E1580CC-55C8-4438-BE0F-839FE8753D0E}"/>
    <dgm:cxn modelId="{8765956A-BA23-48B6-ACE7-97B23CF16841}" srcId="{1257F155-14DE-46A4-BAEC-685A1FE6C4DB}" destId="{9D552BD0-E3FB-4460-951F-1BF6CA476E3E}" srcOrd="0" destOrd="0" parTransId="{7199D164-0025-48D4-8F1F-4DE45254402B}" sibTransId="{111C094E-5F13-4A35-8FF1-EC3F16AC2328}"/>
    <dgm:cxn modelId="{CFAD654C-5A9B-4E2D-BA10-9BF4149E3E97}" srcId="{C1806536-8888-4512-A617-044D42556849}" destId="{7AE73D4C-74C9-4768-9BC6-92285B39FDED}" srcOrd="0" destOrd="0" parTransId="{E9B53E39-7C7D-42E1-95EB-FA6ABC218596}" sibTransId="{7A95DE69-B3DB-4BC7-89F2-0D02786708CF}"/>
    <dgm:cxn modelId="{A246864C-0BC7-44BA-B62D-79C0E74960B4}" type="presOf" srcId="{7AE73D4C-74C9-4768-9BC6-92285B39FDED}" destId="{B325C16F-8C2A-4EFF-AE01-22F3E73EAE14}" srcOrd="0" destOrd="0" presId="urn:microsoft.com/office/officeart/2005/8/layout/chevron2"/>
    <dgm:cxn modelId="{205CDC6F-5AC0-4212-9139-D92A6D9DAD03}" srcId="{6EE58088-B72E-4C4F-861E-2D5E2351B1EC}" destId="{C1806536-8888-4512-A617-044D42556849}" srcOrd="0" destOrd="0" parTransId="{55DBC23C-5A60-446E-A6C5-0EB8DF36A888}" sibTransId="{44DAF0A7-EF7A-4442-8F12-190B5EA47656}"/>
    <dgm:cxn modelId="{DCB59F54-2DFC-483C-BB27-6BCD4CE4F211}" srcId="{6EE58088-B72E-4C4F-861E-2D5E2351B1EC}" destId="{BFEE3378-6A43-41D7-A7A1-F5827F8BC0CE}" srcOrd="4" destOrd="0" parTransId="{C2791709-4E92-4548-9021-6CF00CA3FA07}" sibTransId="{1D872BAE-B033-48DF-AC36-8FA171BB83A0}"/>
    <dgm:cxn modelId="{97036456-1E49-4A87-B7BC-AF5F2482204A}" type="presOf" srcId="{DC26FF86-D733-4DCB-904D-83856AFEA059}" destId="{F1E4307E-4D50-4168-93E0-C466D92BD3D6}" srcOrd="0" destOrd="0" presId="urn:microsoft.com/office/officeart/2005/8/layout/chevron2"/>
    <dgm:cxn modelId="{F4B69057-541C-4A07-893C-B7678D6966F2}" type="presOf" srcId="{84DC83FF-447C-4E53-BC0F-25BC14D25675}" destId="{0E3E5716-1FEC-4D46-94CD-BD58A93F654B}" srcOrd="0" destOrd="1" presId="urn:microsoft.com/office/officeart/2005/8/layout/chevron2"/>
    <dgm:cxn modelId="{C016E477-D32B-48DD-99BA-C4F69296E438}" srcId="{6EE58088-B72E-4C4F-861E-2D5E2351B1EC}" destId="{591705B5-BB9A-4289-83CA-4031807BF437}" srcOrd="3" destOrd="0" parTransId="{C3E6AC47-1D32-41AC-8EFC-B7FAAC1C0A85}" sibTransId="{E5A338DA-A10D-4BE0-91A6-573B4864577B}"/>
    <dgm:cxn modelId="{73AFAD59-B994-40DD-9F25-1210658A73AE}" type="presOf" srcId="{BFEE3378-6A43-41D7-A7A1-F5827F8BC0CE}" destId="{196C69A8-0305-4618-9E4C-7971C08E88F5}" srcOrd="0" destOrd="0" presId="urn:microsoft.com/office/officeart/2005/8/layout/chevron2"/>
    <dgm:cxn modelId="{98E99596-FC68-42B2-81F6-8F96D9F47E22}" type="presOf" srcId="{4B673821-624B-406C-A9E7-5D89849D4496}" destId="{DE7D586C-EB25-44E1-B3EB-5DA28D4DCD6C}" srcOrd="0" destOrd="1" presId="urn:microsoft.com/office/officeart/2005/8/layout/chevron2"/>
    <dgm:cxn modelId="{16FD7C98-8AE1-43E8-9A3B-411BA5EB9CC4}" srcId="{C1806536-8888-4512-A617-044D42556849}" destId="{3C2F31B4-0FDA-4AB4-AA3A-47476213FBB8}" srcOrd="1" destOrd="0" parTransId="{C5E1B2B7-0E36-4BBF-B470-16B427304230}" sibTransId="{CA9D58AD-D9AD-41B1-8800-75F533676B72}"/>
    <dgm:cxn modelId="{F92912B0-32EB-443C-9708-8ADD493495F2}" type="presOf" srcId="{9D552BD0-E3FB-4460-951F-1BF6CA476E3E}" destId="{5653FF18-664E-46E4-99DA-8B75C34A4F05}" srcOrd="0" destOrd="0" presId="urn:microsoft.com/office/officeart/2005/8/layout/chevron2"/>
    <dgm:cxn modelId="{15C4C7C5-73F1-4265-9125-F1E477CD85AC}" type="presOf" srcId="{3C2F31B4-0FDA-4AB4-AA3A-47476213FBB8}" destId="{B325C16F-8C2A-4EFF-AE01-22F3E73EAE14}" srcOrd="0" destOrd="1" presId="urn:microsoft.com/office/officeart/2005/8/layout/chevron2"/>
    <dgm:cxn modelId="{64DFFAC7-4660-4E37-8D54-8543BB41D77F}" srcId="{BFEE3378-6A43-41D7-A7A1-F5827F8BC0CE}" destId="{4B673821-624B-406C-A9E7-5D89849D4496}" srcOrd="1" destOrd="0" parTransId="{5D28C31C-6942-4FC4-82CB-829FB91AD280}" sibTransId="{A5E19A23-BFFD-46C9-ACA5-AD93C6E1C797}"/>
    <dgm:cxn modelId="{5FC2C1D0-7079-48FE-B289-B570105E6F31}" srcId="{DC26FF86-D733-4DCB-904D-83856AFEA059}" destId="{93DACB47-D3A1-4849-ABA6-B8E9714BA3D8}" srcOrd="0" destOrd="0" parTransId="{EFA0FFB3-C106-47FC-A457-447D9FD6D0DB}" sibTransId="{3B540331-4C3F-4C83-8BC5-F41ACE533910}"/>
    <dgm:cxn modelId="{EAE36CE2-969F-469B-B4EB-3C3B38F7A91B}" srcId="{1257F155-14DE-46A4-BAEC-685A1FE6C4DB}" destId="{B050D3ED-9CA3-48D3-ABE2-69D157958529}" srcOrd="1" destOrd="0" parTransId="{68DD636A-50F8-4135-82B3-05C1B9AEF054}" sibTransId="{477A402A-0CFF-4EC6-8619-2EA2DFD12D14}"/>
    <dgm:cxn modelId="{3FE258E7-88B8-4DD2-ABDA-D0C71B9E68DF}" type="presOf" srcId="{D535282F-C658-4982-8FFE-B955C52FE145}" destId="{D2B6A219-B300-445E-90A8-ECF6290F0132}" srcOrd="0" destOrd="1" presId="urn:microsoft.com/office/officeart/2005/8/layout/chevron2"/>
    <dgm:cxn modelId="{4AC751EA-258D-4220-AF92-1B8F10F965F1}" type="presOf" srcId="{1257F155-14DE-46A4-BAEC-685A1FE6C4DB}" destId="{7D4BC340-B75B-4A70-BCF4-A01F15CF37D7}" srcOrd="0" destOrd="0" presId="urn:microsoft.com/office/officeart/2005/8/layout/chevron2"/>
    <dgm:cxn modelId="{CE173AEF-3F54-4934-A3C4-E049CCA47200}" type="presOf" srcId="{591705B5-BB9A-4289-83CA-4031807BF437}" destId="{E7193CDB-A0EC-42C1-88D9-747F30FF2280}" srcOrd="0" destOrd="0" presId="urn:microsoft.com/office/officeart/2005/8/layout/chevron2"/>
    <dgm:cxn modelId="{4E28821B-CA1F-4D71-AFB8-BDEA9609AA59}" type="presParOf" srcId="{68735EF1-CE9C-41B3-B361-29EDB2EC86CD}" destId="{411145E3-144B-4199-B418-31D445A18703}" srcOrd="0" destOrd="0" presId="urn:microsoft.com/office/officeart/2005/8/layout/chevron2"/>
    <dgm:cxn modelId="{991272DA-5A33-4338-B9E8-EBEFF52015DA}" type="presParOf" srcId="{411145E3-144B-4199-B418-31D445A18703}" destId="{F4AA8BEB-5A49-4C17-A058-6A39AE7E9E89}" srcOrd="0" destOrd="0" presId="urn:microsoft.com/office/officeart/2005/8/layout/chevron2"/>
    <dgm:cxn modelId="{B1984F69-72A4-495D-A98B-03270A438744}" type="presParOf" srcId="{411145E3-144B-4199-B418-31D445A18703}" destId="{B325C16F-8C2A-4EFF-AE01-22F3E73EAE14}" srcOrd="1" destOrd="0" presId="urn:microsoft.com/office/officeart/2005/8/layout/chevron2"/>
    <dgm:cxn modelId="{8F76DD84-4C90-4A49-A3E5-0C838075E9A3}" type="presParOf" srcId="{68735EF1-CE9C-41B3-B361-29EDB2EC86CD}" destId="{3C433C44-32EF-42C1-B683-42110DBE6916}" srcOrd="1" destOrd="0" presId="urn:microsoft.com/office/officeart/2005/8/layout/chevron2"/>
    <dgm:cxn modelId="{EB9F6308-98DF-4C04-A086-5A0C60F6A43A}" type="presParOf" srcId="{68735EF1-CE9C-41B3-B361-29EDB2EC86CD}" destId="{474897DA-F817-4B22-95AA-1738494AB8E4}" srcOrd="2" destOrd="0" presId="urn:microsoft.com/office/officeart/2005/8/layout/chevron2"/>
    <dgm:cxn modelId="{AC205587-98DB-4236-9DE1-28530C5F34FC}" type="presParOf" srcId="{474897DA-F817-4B22-95AA-1738494AB8E4}" destId="{F1E4307E-4D50-4168-93E0-C466D92BD3D6}" srcOrd="0" destOrd="0" presId="urn:microsoft.com/office/officeart/2005/8/layout/chevron2"/>
    <dgm:cxn modelId="{F7198FD5-18E2-4FE9-AAC2-044D80E230EC}" type="presParOf" srcId="{474897DA-F817-4B22-95AA-1738494AB8E4}" destId="{D2B6A219-B300-445E-90A8-ECF6290F0132}" srcOrd="1" destOrd="0" presId="urn:microsoft.com/office/officeart/2005/8/layout/chevron2"/>
    <dgm:cxn modelId="{D63C3A18-AD4D-43D6-BAE4-E96AAC6B9007}" type="presParOf" srcId="{68735EF1-CE9C-41B3-B361-29EDB2EC86CD}" destId="{3C5EDEE6-2410-4EA6-8529-00AAE684ABBA}" srcOrd="3" destOrd="0" presId="urn:microsoft.com/office/officeart/2005/8/layout/chevron2"/>
    <dgm:cxn modelId="{3C4D9235-2647-4712-A15E-3D0AC61BE273}" type="presParOf" srcId="{68735EF1-CE9C-41B3-B361-29EDB2EC86CD}" destId="{F9B48F2F-0239-48F8-88B9-16D9E8FFEEC9}" srcOrd="4" destOrd="0" presId="urn:microsoft.com/office/officeart/2005/8/layout/chevron2"/>
    <dgm:cxn modelId="{C49B167F-97FB-4534-A611-3CD234FEB844}" type="presParOf" srcId="{F9B48F2F-0239-48F8-88B9-16D9E8FFEEC9}" destId="{7D4BC340-B75B-4A70-BCF4-A01F15CF37D7}" srcOrd="0" destOrd="0" presId="urn:microsoft.com/office/officeart/2005/8/layout/chevron2"/>
    <dgm:cxn modelId="{67BFBE1F-2A34-4D8C-90F4-F84F7F8457D5}" type="presParOf" srcId="{F9B48F2F-0239-48F8-88B9-16D9E8FFEEC9}" destId="{5653FF18-664E-46E4-99DA-8B75C34A4F05}" srcOrd="1" destOrd="0" presId="urn:microsoft.com/office/officeart/2005/8/layout/chevron2"/>
    <dgm:cxn modelId="{BB329DE3-0060-4531-8BA8-5FB9B0DA9A8C}" type="presParOf" srcId="{68735EF1-CE9C-41B3-B361-29EDB2EC86CD}" destId="{F5CD38E1-1533-44CB-B8DF-176D608D4DED}" srcOrd="5" destOrd="0" presId="urn:microsoft.com/office/officeart/2005/8/layout/chevron2"/>
    <dgm:cxn modelId="{69482711-1814-4DBF-B65F-58482DAC3394}" type="presParOf" srcId="{68735EF1-CE9C-41B3-B361-29EDB2EC86CD}" destId="{333281E5-9686-4CC7-9BAE-9F4B24D897B0}" srcOrd="6" destOrd="0" presId="urn:microsoft.com/office/officeart/2005/8/layout/chevron2"/>
    <dgm:cxn modelId="{DB9E7CFB-DDAE-4B40-BCD1-28B876CC5325}" type="presParOf" srcId="{333281E5-9686-4CC7-9BAE-9F4B24D897B0}" destId="{E7193CDB-A0EC-42C1-88D9-747F30FF2280}" srcOrd="0" destOrd="0" presId="urn:microsoft.com/office/officeart/2005/8/layout/chevron2"/>
    <dgm:cxn modelId="{F7558BE5-C0C9-4731-AF93-920ACCC7BB2F}" type="presParOf" srcId="{333281E5-9686-4CC7-9BAE-9F4B24D897B0}" destId="{0E3E5716-1FEC-4D46-94CD-BD58A93F654B}" srcOrd="1" destOrd="0" presId="urn:microsoft.com/office/officeart/2005/8/layout/chevron2"/>
    <dgm:cxn modelId="{1A42AEF0-FC7F-414E-80EC-7C7C85C7A4D7}" type="presParOf" srcId="{68735EF1-CE9C-41B3-B361-29EDB2EC86CD}" destId="{FDD07F40-03CA-45D9-B98F-B94C6FB63299}" srcOrd="7" destOrd="0" presId="urn:microsoft.com/office/officeart/2005/8/layout/chevron2"/>
    <dgm:cxn modelId="{79F12829-F2EF-46DC-9C38-14C4277B3075}" type="presParOf" srcId="{68735EF1-CE9C-41B3-B361-29EDB2EC86CD}" destId="{B2BBE796-DB5F-49A8-8E84-21CD0F80F3C6}" srcOrd="8" destOrd="0" presId="urn:microsoft.com/office/officeart/2005/8/layout/chevron2"/>
    <dgm:cxn modelId="{E09AB86B-9E2E-4CE1-AD89-E4F60AB19886}" type="presParOf" srcId="{B2BBE796-DB5F-49A8-8E84-21CD0F80F3C6}" destId="{196C69A8-0305-4618-9E4C-7971C08E88F5}" srcOrd="0" destOrd="0" presId="urn:microsoft.com/office/officeart/2005/8/layout/chevron2"/>
    <dgm:cxn modelId="{8B716E4B-467E-42F8-9F98-5ED74554908E}" type="presParOf" srcId="{B2BBE796-DB5F-49A8-8E84-21CD0F80F3C6}" destId="{DE7D586C-EB25-44E1-B3EB-5DA28D4DCD6C}"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87D65F6-FE7E-4AE4-B392-D22537B222A9}"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IN"/>
        </a:p>
      </dgm:t>
    </dgm:pt>
    <dgm:pt modelId="{E510D334-7CAB-4754-8EB7-5E82839DCB93}">
      <dgm:prSet custT="1"/>
      <dgm:spPr/>
      <dgm:t>
        <a:bodyPr/>
        <a:lstStyle/>
        <a:p>
          <a:r>
            <a:rPr lang="en-US" sz="1800" b="1" i="0" dirty="0">
              <a:solidFill>
                <a:schemeClr val="tx1"/>
              </a:solidFill>
              <a:latin typeface="Arial" panose="020B0604020202020204" pitchFamily="34" charset="0"/>
              <a:cs typeface="Arial" panose="020B0604020202020204" pitchFamily="34" charset="0"/>
            </a:rPr>
            <a:t>Sustainability Reporting</a:t>
          </a:r>
          <a:r>
            <a:rPr lang="en-US" sz="1800" b="0" i="0" dirty="0">
              <a:solidFill>
                <a:schemeClr val="tx1"/>
              </a:solidFill>
              <a:latin typeface="Arial" panose="020B0604020202020204" pitchFamily="34" charset="0"/>
              <a:cs typeface="Arial" panose="020B0604020202020204" pitchFamily="34" charset="0"/>
            </a:rPr>
            <a:t>​</a:t>
          </a:r>
          <a:endParaRPr lang="en-IN" sz="1800" dirty="0">
            <a:solidFill>
              <a:schemeClr val="tx1"/>
            </a:solidFill>
            <a:latin typeface="Arial" panose="020B0604020202020204" pitchFamily="34" charset="0"/>
            <a:cs typeface="Arial" panose="020B0604020202020204" pitchFamily="34" charset="0"/>
          </a:endParaRPr>
        </a:p>
      </dgm:t>
    </dgm:pt>
    <dgm:pt modelId="{589AD050-05E2-488B-B552-00EB59694F24}" type="parTrans" cxnId="{CDEC3042-4EE1-4305-BF02-ED268832F2A1}">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992A7A35-CFEA-4883-BA23-C004FA29CD8A}" type="sibTrans" cxnId="{CDEC3042-4EE1-4305-BF02-ED268832F2A1}">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70A13E0E-9A35-4034-9006-06107B22B52F}">
      <dgm:prSet custT="1"/>
      <dgm:spPr/>
      <dgm:t>
        <a:bodyPr/>
        <a:lstStyle/>
        <a:p>
          <a:r>
            <a:rPr lang="en-US" sz="1800" b="0" i="0">
              <a:solidFill>
                <a:schemeClr val="tx1"/>
              </a:solidFill>
              <a:latin typeface="Arial" panose="020B0604020202020204" pitchFamily="34" charset="0"/>
              <a:cs typeface="Arial" panose="020B0604020202020204" pitchFamily="34" charset="0"/>
            </a:rPr>
            <a:t>Extracting insights from climate and sustainability reports across industries.​</a:t>
          </a:r>
          <a:endParaRPr lang="en-IN" sz="1800">
            <a:solidFill>
              <a:schemeClr val="tx1"/>
            </a:solidFill>
            <a:latin typeface="Arial" panose="020B0604020202020204" pitchFamily="34" charset="0"/>
            <a:cs typeface="Arial" panose="020B0604020202020204" pitchFamily="34" charset="0"/>
          </a:endParaRPr>
        </a:p>
      </dgm:t>
    </dgm:pt>
    <dgm:pt modelId="{4AC689D4-8EC9-420F-92EE-6BE86A21A188}" type="parTrans" cxnId="{9F9A176E-13C3-4F3A-8650-C1280FBC53A8}">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7C630DCB-A347-4BD9-BCFA-9B3099D66398}" type="sibTrans" cxnId="{9F9A176E-13C3-4F3A-8650-C1280FBC53A8}">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C2BEC699-1673-4A92-ACD0-1B2C8C19DF5D}">
      <dgm:prSet custT="1"/>
      <dgm:spPr/>
      <dgm:t>
        <a:bodyPr/>
        <a:lstStyle/>
        <a:p>
          <a:r>
            <a:rPr lang="en-US" sz="1800" b="1" i="0">
              <a:solidFill>
                <a:schemeClr val="tx1"/>
              </a:solidFill>
              <a:latin typeface="Arial" panose="020B0604020202020204" pitchFamily="34" charset="0"/>
              <a:cs typeface="Arial" panose="020B0604020202020204" pitchFamily="34" charset="0"/>
            </a:rPr>
            <a:t>Policy Analysis</a:t>
          </a:r>
          <a:r>
            <a:rPr lang="en-US" sz="1800" b="0" i="0">
              <a:solidFill>
                <a:schemeClr val="tx1"/>
              </a:solidFill>
              <a:latin typeface="Arial" panose="020B0604020202020204" pitchFamily="34" charset="0"/>
              <a:cs typeface="Arial" panose="020B0604020202020204" pitchFamily="34" charset="0"/>
            </a:rPr>
            <a:t>​</a:t>
          </a:r>
          <a:endParaRPr lang="en-IN" sz="1800">
            <a:solidFill>
              <a:schemeClr val="tx1"/>
            </a:solidFill>
            <a:latin typeface="Arial" panose="020B0604020202020204" pitchFamily="34" charset="0"/>
            <a:cs typeface="Arial" panose="020B0604020202020204" pitchFamily="34" charset="0"/>
          </a:endParaRPr>
        </a:p>
      </dgm:t>
    </dgm:pt>
    <dgm:pt modelId="{3CBEF4E7-F1B7-49DC-BED7-18F6FF29E532}" type="parTrans" cxnId="{DBB50B7D-1E2F-4339-8472-55B3CC4BF491}">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8954800F-49AA-47D2-874D-6FA6A6A14CAE}" type="sibTrans" cxnId="{DBB50B7D-1E2F-4339-8472-55B3CC4BF491}">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17123487-F457-40D3-9D47-81947551C8DC}">
      <dgm:prSet custT="1"/>
      <dgm:spPr/>
      <dgm:t>
        <a:bodyPr/>
        <a:lstStyle/>
        <a:p>
          <a:r>
            <a:rPr lang="en-US" sz="1800" b="0" i="0">
              <a:solidFill>
                <a:schemeClr val="tx1"/>
              </a:solidFill>
              <a:latin typeface="Arial" panose="020B0604020202020204" pitchFamily="34" charset="0"/>
              <a:cs typeface="Arial" panose="020B0604020202020204" pitchFamily="34" charset="0"/>
            </a:rPr>
            <a:t>Interpreting scientific literature and sustainability policy documents.​</a:t>
          </a:r>
          <a:endParaRPr lang="en-IN" sz="1800">
            <a:solidFill>
              <a:schemeClr val="tx1"/>
            </a:solidFill>
            <a:latin typeface="Arial" panose="020B0604020202020204" pitchFamily="34" charset="0"/>
            <a:cs typeface="Arial" panose="020B0604020202020204" pitchFamily="34" charset="0"/>
          </a:endParaRPr>
        </a:p>
      </dgm:t>
    </dgm:pt>
    <dgm:pt modelId="{5F247B05-3E0B-4DBB-9FA9-0F1AD0F57482}" type="parTrans" cxnId="{8458BADE-8121-4D69-92D3-760488912618}">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85EFCC35-B1C9-4702-9BE3-63354BE7ADE3}" type="sibTrans" cxnId="{8458BADE-8121-4D69-92D3-760488912618}">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081A3235-53D7-41C2-ACFD-B870C7FD8FE6}">
      <dgm:prSet custT="1"/>
      <dgm:spPr/>
      <dgm:t>
        <a:bodyPr/>
        <a:lstStyle/>
        <a:p>
          <a:r>
            <a:rPr lang="en-US" sz="1800" b="1" i="0">
              <a:solidFill>
                <a:schemeClr val="tx1"/>
              </a:solidFill>
              <a:latin typeface="Arial" panose="020B0604020202020204" pitchFamily="34" charset="0"/>
              <a:cs typeface="Arial" panose="020B0604020202020204" pitchFamily="34" charset="0"/>
            </a:rPr>
            <a:t>Decision Support</a:t>
          </a:r>
          <a:r>
            <a:rPr lang="en-US" sz="1800" b="0" i="0">
              <a:solidFill>
                <a:schemeClr val="tx1"/>
              </a:solidFill>
              <a:latin typeface="Arial" panose="020B0604020202020204" pitchFamily="34" charset="0"/>
              <a:cs typeface="Arial" panose="020B0604020202020204" pitchFamily="34" charset="0"/>
            </a:rPr>
            <a:t>​</a:t>
          </a:r>
          <a:endParaRPr lang="en-IN" sz="1800">
            <a:solidFill>
              <a:schemeClr val="tx1"/>
            </a:solidFill>
            <a:latin typeface="Arial" panose="020B0604020202020204" pitchFamily="34" charset="0"/>
            <a:cs typeface="Arial" panose="020B0604020202020204" pitchFamily="34" charset="0"/>
          </a:endParaRPr>
        </a:p>
      </dgm:t>
    </dgm:pt>
    <dgm:pt modelId="{CEC8711D-96CF-43A9-8BFD-BE1D9FD24A15}" type="parTrans" cxnId="{090DCF4A-3EF7-4580-9142-BFB2C0DC4FE7}">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28D6E8C7-8173-4469-9D39-9F912DB15D62}" type="sibTrans" cxnId="{090DCF4A-3EF7-4580-9142-BFB2C0DC4FE7}">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9661020D-1716-4259-B356-953805541540}">
      <dgm:prSet custT="1"/>
      <dgm:spPr/>
      <dgm:t>
        <a:bodyPr/>
        <a:lstStyle/>
        <a:p>
          <a:r>
            <a:rPr lang="en-US" sz="1800" b="0" i="0">
              <a:solidFill>
                <a:schemeClr val="tx1"/>
              </a:solidFill>
              <a:latin typeface="Arial" panose="020B0604020202020204" pitchFamily="34" charset="0"/>
              <a:cs typeface="Arial" panose="020B0604020202020204" pitchFamily="34" charset="0"/>
            </a:rPr>
            <a:t>Providing data-driven recommendations to sustainability decision-makers.​</a:t>
          </a:r>
          <a:endParaRPr lang="en-IN" sz="1800">
            <a:solidFill>
              <a:schemeClr val="tx1"/>
            </a:solidFill>
            <a:latin typeface="Arial" panose="020B0604020202020204" pitchFamily="34" charset="0"/>
            <a:cs typeface="Arial" panose="020B0604020202020204" pitchFamily="34" charset="0"/>
          </a:endParaRPr>
        </a:p>
      </dgm:t>
    </dgm:pt>
    <dgm:pt modelId="{2AEA0449-B143-44D7-ACDF-575FABFE7849}" type="parTrans" cxnId="{EBD39349-C081-4D70-8263-FD200C43C151}">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51BAD5DC-7136-4E80-A6E1-B1CAF087A2D3}" type="sibTrans" cxnId="{EBD39349-C081-4D70-8263-FD200C43C151}">
      <dgm:prSet/>
      <dgm:spPr/>
      <dgm:t>
        <a:bodyPr/>
        <a:lstStyle/>
        <a:p>
          <a:endParaRPr lang="en-IN" sz="1800">
            <a:solidFill>
              <a:schemeClr val="tx1"/>
            </a:solidFill>
            <a:latin typeface="Arial" panose="020B0604020202020204" pitchFamily="34" charset="0"/>
            <a:cs typeface="Arial" panose="020B0604020202020204" pitchFamily="34" charset="0"/>
          </a:endParaRPr>
        </a:p>
      </dgm:t>
    </dgm:pt>
    <dgm:pt modelId="{A9546596-DB07-4E11-84A7-3BDDF8CCA5E8}" type="pres">
      <dgm:prSet presAssocID="{187D65F6-FE7E-4AE4-B392-D22537B222A9}" presName="diagram" presStyleCnt="0">
        <dgm:presLayoutVars>
          <dgm:chPref val="1"/>
          <dgm:dir/>
          <dgm:animOne val="branch"/>
          <dgm:animLvl val="lvl"/>
          <dgm:resizeHandles/>
        </dgm:presLayoutVars>
      </dgm:prSet>
      <dgm:spPr/>
    </dgm:pt>
    <dgm:pt modelId="{D7B801AB-2005-4DEE-8262-7EC65179286B}" type="pres">
      <dgm:prSet presAssocID="{E510D334-7CAB-4754-8EB7-5E82839DCB93}" presName="root" presStyleCnt="0"/>
      <dgm:spPr/>
    </dgm:pt>
    <dgm:pt modelId="{657CD6A6-D7B2-4EC3-A7E5-D7C7BDD63A57}" type="pres">
      <dgm:prSet presAssocID="{E510D334-7CAB-4754-8EB7-5E82839DCB93}" presName="rootComposite" presStyleCnt="0"/>
      <dgm:spPr/>
    </dgm:pt>
    <dgm:pt modelId="{80214531-F0C9-41C4-9940-B6CAD0426BD2}" type="pres">
      <dgm:prSet presAssocID="{E510D334-7CAB-4754-8EB7-5E82839DCB93}" presName="rootText" presStyleLbl="node1" presStyleIdx="0" presStyleCnt="3" custScaleY="56485"/>
      <dgm:spPr/>
    </dgm:pt>
    <dgm:pt modelId="{0F99D12A-3D4D-47E3-A213-B04E415BBA94}" type="pres">
      <dgm:prSet presAssocID="{E510D334-7CAB-4754-8EB7-5E82839DCB93}" presName="rootConnector" presStyleLbl="node1" presStyleIdx="0" presStyleCnt="3"/>
      <dgm:spPr/>
    </dgm:pt>
    <dgm:pt modelId="{15EFD7B1-C658-4CD5-B130-1C3015838A8B}" type="pres">
      <dgm:prSet presAssocID="{E510D334-7CAB-4754-8EB7-5E82839DCB93}" presName="childShape" presStyleCnt="0"/>
      <dgm:spPr/>
    </dgm:pt>
    <dgm:pt modelId="{E7FEDA5E-7FEC-49A3-A122-B16238484F77}" type="pres">
      <dgm:prSet presAssocID="{4AC689D4-8EC9-420F-92EE-6BE86A21A188}" presName="Name13" presStyleLbl="parChTrans1D2" presStyleIdx="0" presStyleCnt="3"/>
      <dgm:spPr/>
    </dgm:pt>
    <dgm:pt modelId="{A74C4E7D-7241-462F-929F-83F9BA4C45BE}" type="pres">
      <dgm:prSet presAssocID="{70A13E0E-9A35-4034-9006-06107B22B52F}" presName="childText" presStyleLbl="bgAcc1" presStyleIdx="0" presStyleCnt="3">
        <dgm:presLayoutVars>
          <dgm:bulletEnabled val="1"/>
        </dgm:presLayoutVars>
      </dgm:prSet>
      <dgm:spPr/>
    </dgm:pt>
    <dgm:pt modelId="{9BB5AAF9-1D94-4D60-966B-BBDBFA62C6AB}" type="pres">
      <dgm:prSet presAssocID="{C2BEC699-1673-4A92-ACD0-1B2C8C19DF5D}" presName="root" presStyleCnt="0"/>
      <dgm:spPr/>
    </dgm:pt>
    <dgm:pt modelId="{6BE0737A-FCD9-43B8-A770-B3F1203314B8}" type="pres">
      <dgm:prSet presAssocID="{C2BEC699-1673-4A92-ACD0-1B2C8C19DF5D}" presName="rootComposite" presStyleCnt="0"/>
      <dgm:spPr/>
    </dgm:pt>
    <dgm:pt modelId="{2E9D2420-A845-429B-89CE-5BA283FF7DFF}" type="pres">
      <dgm:prSet presAssocID="{C2BEC699-1673-4A92-ACD0-1B2C8C19DF5D}" presName="rootText" presStyleLbl="node1" presStyleIdx="1" presStyleCnt="3" custScaleY="56485"/>
      <dgm:spPr/>
    </dgm:pt>
    <dgm:pt modelId="{BC256322-E28C-4D05-8134-0463AD9868F7}" type="pres">
      <dgm:prSet presAssocID="{C2BEC699-1673-4A92-ACD0-1B2C8C19DF5D}" presName="rootConnector" presStyleLbl="node1" presStyleIdx="1" presStyleCnt="3"/>
      <dgm:spPr/>
    </dgm:pt>
    <dgm:pt modelId="{29F8BC69-1791-46FF-9D5B-FE361ED17349}" type="pres">
      <dgm:prSet presAssocID="{C2BEC699-1673-4A92-ACD0-1B2C8C19DF5D}" presName="childShape" presStyleCnt="0"/>
      <dgm:spPr/>
    </dgm:pt>
    <dgm:pt modelId="{77BE3F88-F769-4653-833B-B66BF59A4725}" type="pres">
      <dgm:prSet presAssocID="{5F247B05-3E0B-4DBB-9FA9-0F1AD0F57482}" presName="Name13" presStyleLbl="parChTrans1D2" presStyleIdx="1" presStyleCnt="3"/>
      <dgm:spPr/>
    </dgm:pt>
    <dgm:pt modelId="{A0C18C4B-B4A9-43C7-9F90-FD4CF3DDAD11}" type="pres">
      <dgm:prSet presAssocID="{17123487-F457-40D3-9D47-81947551C8DC}" presName="childText" presStyleLbl="bgAcc1" presStyleIdx="1" presStyleCnt="3">
        <dgm:presLayoutVars>
          <dgm:bulletEnabled val="1"/>
        </dgm:presLayoutVars>
      </dgm:prSet>
      <dgm:spPr/>
    </dgm:pt>
    <dgm:pt modelId="{F1B2CB5B-762F-4E11-AFC1-41D4B20F5DCD}" type="pres">
      <dgm:prSet presAssocID="{081A3235-53D7-41C2-ACFD-B870C7FD8FE6}" presName="root" presStyleCnt="0"/>
      <dgm:spPr/>
    </dgm:pt>
    <dgm:pt modelId="{372B50F2-64AD-4EC0-83A9-F8D16729DF9C}" type="pres">
      <dgm:prSet presAssocID="{081A3235-53D7-41C2-ACFD-B870C7FD8FE6}" presName="rootComposite" presStyleCnt="0"/>
      <dgm:spPr/>
    </dgm:pt>
    <dgm:pt modelId="{2645F5F2-24C5-49ED-AF2C-AC4A444A1592}" type="pres">
      <dgm:prSet presAssocID="{081A3235-53D7-41C2-ACFD-B870C7FD8FE6}" presName="rootText" presStyleLbl="node1" presStyleIdx="2" presStyleCnt="3" custScaleY="56485"/>
      <dgm:spPr/>
    </dgm:pt>
    <dgm:pt modelId="{8D6F2967-BF7E-4780-8B49-DFA0A10F7381}" type="pres">
      <dgm:prSet presAssocID="{081A3235-53D7-41C2-ACFD-B870C7FD8FE6}" presName="rootConnector" presStyleLbl="node1" presStyleIdx="2" presStyleCnt="3"/>
      <dgm:spPr/>
    </dgm:pt>
    <dgm:pt modelId="{55948706-0629-4017-A183-CE795B5A5C73}" type="pres">
      <dgm:prSet presAssocID="{081A3235-53D7-41C2-ACFD-B870C7FD8FE6}" presName="childShape" presStyleCnt="0"/>
      <dgm:spPr/>
    </dgm:pt>
    <dgm:pt modelId="{4001B6BA-11F2-44F6-84E8-B04AB01A026D}" type="pres">
      <dgm:prSet presAssocID="{2AEA0449-B143-44D7-ACDF-575FABFE7849}" presName="Name13" presStyleLbl="parChTrans1D2" presStyleIdx="2" presStyleCnt="3"/>
      <dgm:spPr/>
    </dgm:pt>
    <dgm:pt modelId="{5A089C76-0B84-4DFB-83B0-3EE431A7FBB3}" type="pres">
      <dgm:prSet presAssocID="{9661020D-1716-4259-B356-953805541540}" presName="childText" presStyleLbl="bgAcc1" presStyleIdx="2" presStyleCnt="3">
        <dgm:presLayoutVars>
          <dgm:bulletEnabled val="1"/>
        </dgm:presLayoutVars>
      </dgm:prSet>
      <dgm:spPr/>
    </dgm:pt>
  </dgm:ptLst>
  <dgm:cxnLst>
    <dgm:cxn modelId="{F6E89B3B-4B32-40FD-A677-BF6BDFDE4684}" type="presOf" srcId="{C2BEC699-1673-4A92-ACD0-1B2C8C19DF5D}" destId="{BC256322-E28C-4D05-8134-0463AD9868F7}" srcOrd="1" destOrd="0" presId="urn:microsoft.com/office/officeart/2005/8/layout/hierarchy3"/>
    <dgm:cxn modelId="{CDEC3042-4EE1-4305-BF02-ED268832F2A1}" srcId="{187D65F6-FE7E-4AE4-B392-D22537B222A9}" destId="{E510D334-7CAB-4754-8EB7-5E82839DCB93}" srcOrd="0" destOrd="0" parTransId="{589AD050-05E2-488B-B552-00EB59694F24}" sibTransId="{992A7A35-CFEA-4883-BA23-C004FA29CD8A}"/>
    <dgm:cxn modelId="{AA6D1B66-EF70-47AF-A623-F73350DD9819}" type="presOf" srcId="{70A13E0E-9A35-4034-9006-06107B22B52F}" destId="{A74C4E7D-7241-462F-929F-83F9BA4C45BE}" srcOrd="0" destOrd="0" presId="urn:microsoft.com/office/officeart/2005/8/layout/hierarchy3"/>
    <dgm:cxn modelId="{EBD39349-C081-4D70-8263-FD200C43C151}" srcId="{081A3235-53D7-41C2-ACFD-B870C7FD8FE6}" destId="{9661020D-1716-4259-B356-953805541540}" srcOrd="0" destOrd="0" parTransId="{2AEA0449-B143-44D7-ACDF-575FABFE7849}" sibTransId="{51BAD5DC-7136-4E80-A6E1-B1CAF087A2D3}"/>
    <dgm:cxn modelId="{090DCF4A-3EF7-4580-9142-BFB2C0DC4FE7}" srcId="{187D65F6-FE7E-4AE4-B392-D22537B222A9}" destId="{081A3235-53D7-41C2-ACFD-B870C7FD8FE6}" srcOrd="2" destOrd="0" parTransId="{CEC8711D-96CF-43A9-8BFD-BE1D9FD24A15}" sibTransId="{28D6E8C7-8173-4469-9D39-9F912DB15D62}"/>
    <dgm:cxn modelId="{C2830C6E-D96B-4E33-8116-38D030C01249}" type="presOf" srcId="{187D65F6-FE7E-4AE4-B392-D22537B222A9}" destId="{A9546596-DB07-4E11-84A7-3BDDF8CCA5E8}" srcOrd="0" destOrd="0" presId="urn:microsoft.com/office/officeart/2005/8/layout/hierarchy3"/>
    <dgm:cxn modelId="{9F9A176E-13C3-4F3A-8650-C1280FBC53A8}" srcId="{E510D334-7CAB-4754-8EB7-5E82839DCB93}" destId="{70A13E0E-9A35-4034-9006-06107B22B52F}" srcOrd="0" destOrd="0" parTransId="{4AC689D4-8EC9-420F-92EE-6BE86A21A188}" sibTransId="{7C630DCB-A347-4BD9-BCFA-9B3099D66398}"/>
    <dgm:cxn modelId="{05AF7570-5509-4328-8A1B-02412CB588DF}" type="presOf" srcId="{4AC689D4-8EC9-420F-92EE-6BE86A21A188}" destId="{E7FEDA5E-7FEC-49A3-A122-B16238484F77}" srcOrd="0" destOrd="0" presId="urn:microsoft.com/office/officeart/2005/8/layout/hierarchy3"/>
    <dgm:cxn modelId="{64A68555-2F1A-422C-A1BD-45692496BEC9}" type="presOf" srcId="{E510D334-7CAB-4754-8EB7-5E82839DCB93}" destId="{80214531-F0C9-41C4-9940-B6CAD0426BD2}" srcOrd="0" destOrd="0" presId="urn:microsoft.com/office/officeart/2005/8/layout/hierarchy3"/>
    <dgm:cxn modelId="{DBB50B7D-1E2F-4339-8472-55B3CC4BF491}" srcId="{187D65F6-FE7E-4AE4-B392-D22537B222A9}" destId="{C2BEC699-1673-4A92-ACD0-1B2C8C19DF5D}" srcOrd="1" destOrd="0" parTransId="{3CBEF4E7-F1B7-49DC-BED7-18F6FF29E532}" sibTransId="{8954800F-49AA-47D2-874D-6FA6A6A14CAE}"/>
    <dgm:cxn modelId="{7AB0527E-8391-455E-B3A8-DCE21EA45DBC}" type="presOf" srcId="{E510D334-7CAB-4754-8EB7-5E82839DCB93}" destId="{0F99D12A-3D4D-47E3-A213-B04E415BBA94}" srcOrd="1" destOrd="0" presId="urn:microsoft.com/office/officeart/2005/8/layout/hierarchy3"/>
    <dgm:cxn modelId="{949CCD88-36AF-47AD-AD90-7DB5E5E362CB}" type="presOf" srcId="{17123487-F457-40D3-9D47-81947551C8DC}" destId="{A0C18C4B-B4A9-43C7-9F90-FD4CF3DDAD11}" srcOrd="0" destOrd="0" presId="urn:microsoft.com/office/officeart/2005/8/layout/hierarchy3"/>
    <dgm:cxn modelId="{6FACC88B-4EB6-477A-A036-ADF9374459E9}" type="presOf" srcId="{081A3235-53D7-41C2-ACFD-B870C7FD8FE6}" destId="{8D6F2967-BF7E-4780-8B49-DFA0A10F7381}" srcOrd="1" destOrd="0" presId="urn:microsoft.com/office/officeart/2005/8/layout/hierarchy3"/>
    <dgm:cxn modelId="{879AC7B1-D19E-47B2-9608-ACE64BE71F03}" type="presOf" srcId="{C2BEC699-1673-4A92-ACD0-1B2C8C19DF5D}" destId="{2E9D2420-A845-429B-89CE-5BA283FF7DFF}" srcOrd="0" destOrd="0" presId="urn:microsoft.com/office/officeart/2005/8/layout/hierarchy3"/>
    <dgm:cxn modelId="{BFEA1AB4-834B-48A5-89D2-D2CCA43E77F4}" type="presOf" srcId="{081A3235-53D7-41C2-ACFD-B870C7FD8FE6}" destId="{2645F5F2-24C5-49ED-AF2C-AC4A444A1592}" srcOrd="0" destOrd="0" presId="urn:microsoft.com/office/officeart/2005/8/layout/hierarchy3"/>
    <dgm:cxn modelId="{CC6DE1BB-7BED-4436-B9D9-AF9E193CB487}" type="presOf" srcId="{2AEA0449-B143-44D7-ACDF-575FABFE7849}" destId="{4001B6BA-11F2-44F6-84E8-B04AB01A026D}" srcOrd="0" destOrd="0" presId="urn:microsoft.com/office/officeart/2005/8/layout/hierarchy3"/>
    <dgm:cxn modelId="{8458BADE-8121-4D69-92D3-760488912618}" srcId="{C2BEC699-1673-4A92-ACD0-1B2C8C19DF5D}" destId="{17123487-F457-40D3-9D47-81947551C8DC}" srcOrd="0" destOrd="0" parTransId="{5F247B05-3E0B-4DBB-9FA9-0F1AD0F57482}" sibTransId="{85EFCC35-B1C9-4702-9BE3-63354BE7ADE3}"/>
    <dgm:cxn modelId="{858B4EF6-7F09-4790-9EFE-7B2174A235C8}" type="presOf" srcId="{9661020D-1716-4259-B356-953805541540}" destId="{5A089C76-0B84-4DFB-83B0-3EE431A7FBB3}" srcOrd="0" destOrd="0" presId="urn:microsoft.com/office/officeart/2005/8/layout/hierarchy3"/>
    <dgm:cxn modelId="{F427B0FA-942E-4E70-866B-8503CA8A289E}" type="presOf" srcId="{5F247B05-3E0B-4DBB-9FA9-0F1AD0F57482}" destId="{77BE3F88-F769-4653-833B-B66BF59A4725}" srcOrd="0" destOrd="0" presId="urn:microsoft.com/office/officeart/2005/8/layout/hierarchy3"/>
    <dgm:cxn modelId="{533C81AB-CBEB-4D2B-B874-03BA621F341B}" type="presParOf" srcId="{A9546596-DB07-4E11-84A7-3BDDF8CCA5E8}" destId="{D7B801AB-2005-4DEE-8262-7EC65179286B}" srcOrd="0" destOrd="0" presId="urn:microsoft.com/office/officeart/2005/8/layout/hierarchy3"/>
    <dgm:cxn modelId="{C70C8888-4F17-4FDF-B5C2-4C0486A318B4}" type="presParOf" srcId="{D7B801AB-2005-4DEE-8262-7EC65179286B}" destId="{657CD6A6-D7B2-4EC3-A7E5-D7C7BDD63A57}" srcOrd="0" destOrd="0" presId="urn:microsoft.com/office/officeart/2005/8/layout/hierarchy3"/>
    <dgm:cxn modelId="{01B01967-85CA-4872-8230-DAB9EE4D2EC0}" type="presParOf" srcId="{657CD6A6-D7B2-4EC3-A7E5-D7C7BDD63A57}" destId="{80214531-F0C9-41C4-9940-B6CAD0426BD2}" srcOrd="0" destOrd="0" presId="urn:microsoft.com/office/officeart/2005/8/layout/hierarchy3"/>
    <dgm:cxn modelId="{99BB4ECD-8507-4C87-9DEE-DFE35061DF30}" type="presParOf" srcId="{657CD6A6-D7B2-4EC3-A7E5-D7C7BDD63A57}" destId="{0F99D12A-3D4D-47E3-A213-B04E415BBA94}" srcOrd="1" destOrd="0" presId="urn:microsoft.com/office/officeart/2005/8/layout/hierarchy3"/>
    <dgm:cxn modelId="{ED7BDFA2-E00E-4A54-BC38-0B46F0FB81B5}" type="presParOf" srcId="{D7B801AB-2005-4DEE-8262-7EC65179286B}" destId="{15EFD7B1-C658-4CD5-B130-1C3015838A8B}" srcOrd="1" destOrd="0" presId="urn:microsoft.com/office/officeart/2005/8/layout/hierarchy3"/>
    <dgm:cxn modelId="{B48300FC-23DC-421A-BA38-766D31DD9C40}" type="presParOf" srcId="{15EFD7B1-C658-4CD5-B130-1C3015838A8B}" destId="{E7FEDA5E-7FEC-49A3-A122-B16238484F77}" srcOrd="0" destOrd="0" presId="urn:microsoft.com/office/officeart/2005/8/layout/hierarchy3"/>
    <dgm:cxn modelId="{CBAD56C2-CB77-4164-B10F-889964EBF672}" type="presParOf" srcId="{15EFD7B1-C658-4CD5-B130-1C3015838A8B}" destId="{A74C4E7D-7241-462F-929F-83F9BA4C45BE}" srcOrd="1" destOrd="0" presId="urn:microsoft.com/office/officeart/2005/8/layout/hierarchy3"/>
    <dgm:cxn modelId="{4AD80CFA-042E-4A6C-B422-93D48E10A754}" type="presParOf" srcId="{A9546596-DB07-4E11-84A7-3BDDF8CCA5E8}" destId="{9BB5AAF9-1D94-4D60-966B-BBDBFA62C6AB}" srcOrd="1" destOrd="0" presId="urn:microsoft.com/office/officeart/2005/8/layout/hierarchy3"/>
    <dgm:cxn modelId="{97F33615-6869-4E63-AB3A-F3C5E5573840}" type="presParOf" srcId="{9BB5AAF9-1D94-4D60-966B-BBDBFA62C6AB}" destId="{6BE0737A-FCD9-43B8-A770-B3F1203314B8}" srcOrd="0" destOrd="0" presId="urn:microsoft.com/office/officeart/2005/8/layout/hierarchy3"/>
    <dgm:cxn modelId="{CC144116-505D-4F7F-9D39-CB9CD79B38BF}" type="presParOf" srcId="{6BE0737A-FCD9-43B8-A770-B3F1203314B8}" destId="{2E9D2420-A845-429B-89CE-5BA283FF7DFF}" srcOrd="0" destOrd="0" presId="urn:microsoft.com/office/officeart/2005/8/layout/hierarchy3"/>
    <dgm:cxn modelId="{6A3F7F70-8CD2-4D3B-B8A1-55E47FC2F122}" type="presParOf" srcId="{6BE0737A-FCD9-43B8-A770-B3F1203314B8}" destId="{BC256322-E28C-4D05-8134-0463AD9868F7}" srcOrd="1" destOrd="0" presId="urn:microsoft.com/office/officeart/2005/8/layout/hierarchy3"/>
    <dgm:cxn modelId="{2A19B178-33C0-4496-B2A6-D322CC11E983}" type="presParOf" srcId="{9BB5AAF9-1D94-4D60-966B-BBDBFA62C6AB}" destId="{29F8BC69-1791-46FF-9D5B-FE361ED17349}" srcOrd="1" destOrd="0" presId="urn:microsoft.com/office/officeart/2005/8/layout/hierarchy3"/>
    <dgm:cxn modelId="{E6671F27-3BDE-42B5-B1F3-79FAC16286EB}" type="presParOf" srcId="{29F8BC69-1791-46FF-9D5B-FE361ED17349}" destId="{77BE3F88-F769-4653-833B-B66BF59A4725}" srcOrd="0" destOrd="0" presId="urn:microsoft.com/office/officeart/2005/8/layout/hierarchy3"/>
    <dgm:cxn modelId="{BF0DCBB3-86AE-4859-86D9-72195FAC10DB}" type="presParOf" srcId="{29F8BC69-1791-46FF-9D5B-FE361ED17349}" destId="{A0C18C4B-B4A9-43C7-9F90-FD4CF3DDAD11}" srcOrd="1" destOrd="0" presId="urn:microsoft.com/office/officeart/2005/8/layout/hierarchy3"/>
    <dgm:cxn modelId="{1D322FE5-EAC0-4199-98CE-060D0931510D}" type="presParOf" srcId="{A9546596-DB07-4E11-84A7-3BDDF8CCA5E8}" destId="{F1B2CB5B-762F-4E11-AFC1-41D4B20F5DCD}" srcOrd="2" destOrd="0" presId="urn:microsoft.com/office/officeart/2005/8/layout/hierarchy3"/>
    <dgm:cxn modelId="{0E25B4B3-102B-4A6D-BB6B-A3C3C1ED14DA}" type="presParOf" srcId="{F1B2CB5B-762F-4E11-AFC1-41D4B20F5DCD}" destId="{372B50F2-64AD-4EC0-83A9-F8D16729DF9C}" srcOrd="0" destOrd="0" presId="urn:microsoft.com/office/officeart/2005/8/layout/hierarchy3"/>
    <dgm:cxn modelId="{29CAFDF7-1855-44D1-837C-D9CAFC4AC182}" type="presParOf" srcId="{372B50F2-64AD-4EC0-83A9-F8D16729DF9C}" destId="{2645F5F2-24C5-49ED-AF2C-AC4A444A1592}" srcOrd="0" destOrd="0" presId="urn:microsoft.com/office/officeart/2005/8/layout/hierarchy3"/>
    <dgm:cxn modelId="{5FF60F6B-6A77-4DC6-8D05-767DAB4A3E7D}" type="presParOf" srcId="{372B50F2-64AD-4EC0-83A9-F8D16729DF9C}" destId="{8D6F2967-BF7E-4780-8B49-DFA0A10F7381}" srcOrd="1" destOrd="0" presId="urn:microsoft.com/office/officeart/2005/8/layout/hierarchy3"/>
    <dgm:cxn modelId="{36BBB650-D0DD-4156-9BE2-CA0AB61314E8}" type="presParOf" srcId="{F1B2CB5B-762F-4E11-AFC1-41D4B20F5DCD}" destId="{55948706-0629-4017-A183-CE795B5A5C73}" srcOrd="1" destOrd="0" presId="urn:microsoft.com/office/officeart/2005/8/layout/hierarchy3"/>
    <dgm:cxn modelId="{8CEC7484-27FF-400F-B3F7-88EF47291AC1}" type="presParOf" srcId="{55948706-0629-4017-A183-CE795B5A5C73}" destId="{4001B6BA-11F2-44F6-84E8-B04AB01A026D}" srcOrd="0" destOrd="0" presId="urn:microsoft.com/office/officeart/2005/8/layout/hierarchy3"/>
    <dgm:cxn modelId="{4920C6AE-1B9E-4752-92AA-A780C8984ECA}" type="presParOf" srcId="{55948706-0629-4017-A183-CE795B5A5C73}" destId="{5A089C76-0B84-4DFB-83B0-3EE431A7FBB3}"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7FCC3DC-D224-4C77-B168-9C9A8A64A3FB}"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IN"/>
        </a:p>
      </dgm:t>
    </dgm:pt>
    <dgm:pt modelId="{2C0895A5-A4AB-4B23-8B97-644C4C3A7B04}">
      <dgm:prSet phldrT="[Text]" custT="1"/>
      <dgm:spPr/>
      <dgm:t>
        <a:bodyPr/>
        <a:lstStyle/>
        <a:p>
          <a:r>
            <a:rPr lang="en-IN" sz="2000" b="1" dirty="0"/>
            <a:t>Machine Learning &amp; Deep Learning:</a:t>
          </a:r>
          <a:endParaRPr lang="en-IN" sz="2000" dirty="0"/>
        </a:p>
      </dgm:t>
    </dgm:pt>
    <dgm:pt modelId="{DEC1AC85-C11E-4EA5-934B-9FC7704F3EBB}" type="parTrans" cxnId="{A5EE1BC0-2963-4746-B894-20FA99FE4057}">
      <dgm:prSet/>
      <dgm:spPr/>
      <dgm:t>
        <a:bodyPr/>
        <a:lstStyle/>
        <a:p>
          <a:endParaRPr lang="en-IN"/>
        </a:p>
      </dgm:t>
    </dgm:pt>
    <dgm:pt modelId="{108DC69B-5FC3-4AE4-85C9-EF6571DD55FE}" type="sibTrans" cxnId="{A5EE1BC0-2963-4746-B894-20FA99FE4057}">
      <dgm:prSet/>
      <dgm:spPr/>
      <dgm:t>
        <a:bodyPr/>
        <a:lstStyle/>
        <a:p>
          <a:endParaRPr lang="en-IN"/>
        </a:p>
      </dgm:t>
    </dgm:pt>
    <dgm:pt modelId="{7D91F2F4-FA5E-4769-A354-EF70DE9C5EFA}">
      <dgm:prSet custT="1"/>
      <dgm:spPr/>
      <dgm:t>
        <a:bodyPr/>
        <a:lstStyle/>
        <a:p>
          <a:pPr>
            <a:buFont typeface="Arial" panose="020B0604020202020204" pitchFamily="34" charset="0"/>
            <a:buChar char="•"/>
          </a:pPr>
          <a:r>
            <a:rPr lang="en-US" sz="1600" dirty="0"/>
            <a:t>AI algorithms like CNNs identify species from camera trap footage and citizen images, as used by platforms like </a:t>
          </a:r>
          <a:r>
            <a:rPr lang="en-US" sz="1600" dirty="0" err="1"/>
            <a:t>iNaturalist</a:t>
          </a:r>
          <a:r>
            <a:rPr lang="en-US" sz="1600" dirty="0"/>
            <a:t>.</a:t>
          </a:r>
        </a:p>
      </dgm:t>
    </dgm:pt>
    <dgm:pt modelId="{5A59C067-7347-4D87-82D3-C92B56F5EBB5}" type="parTrans" cxnId="{6BB34FEC-581A-4E1D-BBA1-988C45A0A59C}">
      <dgm:prSet/>
      <dgm:spPr/>
      <dgm:t>
        <a:bodyPr/>
        <a:lstStyle/>
        <a:p>
          <a:endParaRPr lang="en-IN"/>
        </a:p>
      </dgm:t>
    </dgm:pt>
    <dgm:pt modelId="{684619EF-E3C1-4BA1-8DA3-26162BE05762}" type="sibTrans" cxnId="{6BB34FEC-581A-4E1D-BBA1-988C45A0A59C}">
      <dgm:prSet/>
      <dgm:spPr/>
      <dgm:t>
        <a:bodyPr/>
        <a:lstStyle/>
        <a:p>
          <a:endParaRPr lang="en-IN"/>
        </a:p>
      </dgm:t>
    </dgm:pt>
    <dgm:pt modelId="{E170B270-2DAF-430F-9486-2D6AA0CEF215}">
      <dgm:prSet custT="1"/>
      <dgm:spPr/>
      <dgm:t>
        <a:bodyPr/>
        <a:lstStyle/>
        <a:p>
          <a:r>
            <a:rPr lang="en-IN" sz="2000" b="1" dirty="0"/>
            <a:t>Computer Vision:</a:t>
          </a:r>
          <a:endParaRPr lang="en-IN" sz="2000" dirty="0"/>
        </a:p>
      </dgm:t>
    </dgm:pt>
    <dgm:pt modelId="{26440917-30EE-4098-9A99-D120BE59A888}" type="parTrans" cxnId="{9994C3D7-2499-42FA-B8AC-9F1C89DFFA60}">
      <dgm:prSet/>
      <dgm:spPr/>
      <dgm:t>
        <a:bodyPr/>
        <a:lstStyle/>
        <a:p>
          <a:endParaRPr lang="en-IN"/>
        </a:p>
      </dgm:t>
    </dgm:pt>
    <dgm:pt modelId="{1145715D-DF59-4049-B172-E683DD8A8D9B}" type="sibTrans" cxnId="{9994C3D7-2499-42FA-B8AC-9F1C89DFFA60}">
      <dgm:prSet/>
      <dgm:spPr/>
      <dgm:t>
        <a:bodyPr/>
        <a:lstStyle/>
        <a:p>
          <a:endParaRPr lang="en-IN"/>
        </a:p>
      </dgm:t>
    </dgm:pt>
    <dgm:pt modelId="{F7126452-E633-42A2-9F04-9297627C286F}">
      <dgm:prSet custT="1"/>
      <dgm:spPr/>
      <dgm:t>
        <a:bodyPr/>
        <a:lstStyle/>
        <a:p>
          <a:pPr>
            <a:buFont typeface="Arial" panose="020B0604020202020204" pitchFamily="34" charset="0"/>
            <a:buChar char="•"/>
          </a:pPr>
          <a:r>
            <a:rPr lang="en-US" sz="1600" dirty="0"/>
            <a:t>AI-powered drones and satellites analyze visual data for </a:t>
          </a:r>
          <a:r>
            <a:rPr lang="en-US" sz="1600" b="1" dirty="0"/>
            <a:t>wildlife tracking</a:t>
          </a:r>
          <a:r>
            <a:rPr lang="en-US" sz="1600" dirty="0"/>
            <a:t>, such as monitoring elephant populations in Africa.</a:t>
          </a:r>
        </a:p>
      </dgm:t>
    </dgm:pt>
    <dgm:pt modelId="{694E45E1-3BD2-4DEE-A655-95AE4AEA7783}" type="parTrans" cxnId="{0ABF3827-6DAD-46B4-91F7-D50DF9F5AE37}">
      <dgm:prSet/>
      <dgm:spPr/>
      <dgm:t>
        <a:bodyPr/>
        <a:lstStyle/>
        <a:p>
          <a:endParaRPr lang="en-IN"/>
        </a:p>
      </dgm:t>
    </dgm:pt>
    <dgm:pt modelId="{8770FCBE-88F1-41E7-AF48-6C2ACC1FF3B3}" type="sibTrans" cxnId="{0ABF3827-6DAD-46B4-91F7-D50DF9F5AE37}">
      <dgm:prSet/>
      <dgm:spPr/>
      <dgm:t>
        <a:bodyPr/>
        <a:lstStyle/>
        <a:p>
          <a:endParaRPr lang="en-IN"/>
        </a:p>
      </dgm:t>
    </dgm:pt>
    <dgm:pt modelId="{6558179C-BDF4-4B76-B2A4-0D396C1CB0E7}">
      <dgm:prSet custT="1"/>
      <dgm:spPr/>
      <dgm:t>
        <a:bodyPr/>
        <a:lstStyle/>
        <a:p>
          <a:r>
            <a:rPr lang="en-IN" sz="2000" b="1" dirty="0"/>
            <a:t>Natural Language Processing (NLP):</a:t>
          </a:r>
          <a:endParaRPr lang="en-IN" sz="2000" dirty="0"/>
        </a:p>
      </dgm:t>
    </dgm:pt>
    <dgm:pt modelId="{881D7B73-6554-4357-9057-DFBEBB99FB23}" type="parTrans" cxnId="{DFF8EC08-559A-4355-89F0-B57929ED09E6}">
      <dgm:prSet/>
      <dgm:spPr/>
      <dgm:t>
        <a:bodyPr/>
        <a:lstStyle/>
        <a:p>
          <a:endParaRPr lang="en-IN"/>
        </a:p>
      </dgm:t>
    </dgm:pt>
    <dgm:pt modelId="{74AD6FA9-CCF7-4452-8EAD-F7CF666F0F21}" type="sibTrans" cxnId="{DFF8EC08-559A-4355-89F0-B57929ED09E6}">
      <dgm:prSet/>
      <dgm:spPr/>
      <dgm:t>
        <a:bodyPr/>
        <a:lstStyle/>
        <a:p>
          <a:endParaRPr lang="en-IN"/>
        </a:p>
      </dgm:t>
    </dgm:pt>
    <dgm:pt modelId="{F7CE5D71-474D-4854-B8CD-D4B88B6A1475}">
      <dgm:prSet custT="1"/>
      <dgm:spPr/>
      <dgm:t>
        <a:bodyPr/>
        <a:lstStyle/>
        <a:p>
          <a:pPr>
            <a:buFont typeface="Arial" panose="020B0604020202020204" pitchFamily="34" charset="0"/>
            <a:buChar char="•"/>
          </a:pPr>
          <a:r>
            <a:rPr lang="en-US" sz="1600" dirty="0"/>
            <a:t>Automates the analysis of literature and reports, helping researchers gather information on species and conservation strategies.</a:t>
          </a:r>
        </a:p>
      </dgm:t>
    </dgm:pt>
    <dgm:pt modelId="{311269AC-0C48-46F2-BBD9-3914BD0FE504}" type="parTrans" cxnId="{F134E395-61DF-42F0-B1A3-1FCA70F18C21}">
      <dgm:prSet/>
      <dgm:spPr/>
      <dgm:t>
        <a:bodyPr/>
        <a:lstStyle/>
        <a:p>
          <a:endParaRPr lang="en-IN"/>
        </a:p>
      </dgm:t>
    </dgm:pt>
    <dgm:pt modelId="{CB632BCE-7D0D-43D8-A2E9-C70D41404E0E}" type="sibTrans" cxnId="{F134E395-61DF-42F0-B1A3-1FCA70F18C21}">
      <dgm:prSet/>
      <dgm:spPr/>
      <dgm:t>
        <a:bodyPr/>
        <a:lstStyle/>
        <a:p>
          <a:endParaRPr lang="en-IN"/>
        </a:p>
      </dgm:t>
    </dgm:pt>
    <dgm:pt modelId="{EC325892-881F-4FAC-8302-E38F1C9CB3AA}">
      <dgm:prSet custT="1"/>
      <dgm:spPr/>
      <dgm:t>
        <a:bodyPr/>
        <a:lstStyle/>
        <a:p>
          <a:r>
            <a:rPr lang="en-IN" sz="2000" b="1" dirty="0"/>
            <a:t>Predictive Analytics:</a:t>
          </a:r>
          <a:endParaRPr lang="en-IN" sz="2000" dirty="0"/>
        </a:p>
      </dgm:t>
    </dgm:pt>
    <dgm:pt modelId="{11624929-F482-4212-9A87-E4D64A09FE4F}" type="parTrans" cxnId="{BD2E1B5B-62B6-4C78-B5DE-888D1DACB8E9}">
      <dgm:prSet/>
      <dgm:spPr/>
      <dgm:t>
        <a:bodyPr/>
        <a:lstStyle/>
        <a:p>
          <a:endParaRPr lang="en-IN"/>
        </a:p>
      </dgm:t>
    </dgm:pt>
    <dgm:pt modelId="{05FC90C9-27B6-4D95-95BD-73930547379D}" type="sibTrans" cxnId="{BD2E1B5B-62B6-4C78-B5DE-888D1DACB8E9}">
      <dgm:prSet/>
      <dgm:spPr/>
      <dgm:t>
        <a:bodyPr/>
        <a:lstStyle/>
        <a:p>
          <a:endParaRPr lang="en-IN"/>
        </a:p>
      </dgm:t>
    </dgm:pt>
    <dgm:pt modelId="{081FDAA6-1296-4F2A-8532-ED21F0269B59}">
      <dgm:prSet custT="1"/>
      <dgm:spPr/>
      <dgm:t>
        <a:bodyPr/>
        <a:lstStyle/>
        <a:p>
          <a:pPr>
            <a:buFont typeface="Arial" panose="020B0604020202020204" pitchFamily="34" charset="0"/>
            <a:buChar char="•"/>
          </a:pPr>
          <a:r>
            <a:rPr lang="en-US" sz="1600" dirty="0"/>
            <a:t>AI models predict future trends in species distribution and the impact of </a:t>
          </a:r>
          <a:r>
            <a:rPr lang="en-US" sz="1600" b="1" dirty="0"/>
            <a:t>climate change</a:t>
          </a:r>
          <a:r>
            <a:rPr lang="en-US" sz="1600" dirty="0"/>
            <a:t>, guiding conservation efforts for vulnerable species.</a:t>
          </a:r>
        </a:p>
      </dgm:t>
    </dgm:pt>
    <dgm:pt modelId="{666E6DA9-AEB1-436B-B7BC-3D1B0440EB2C}" type="parTrans" cxnId="{8A9A68A0-0BB0-472F-8A1E-F6ACCD35B62D}">
      <dgm:prSet/>
      <dgm:spPr/>
      <dgm:t>
        <a:bodyPr/>
        <a:lstStyle/>
        <a:p>
          <a:endParaRPr lang="en-IN"/>
        </a:p>
      </dgm:t>
    </dgm:pt>
    <dgm:pt modelId="{571627F9-FEED-49E2-9220-32FFAB495327}" type="sibTrans" cxnId="{8A9A68A0-0BB0-472F-8A1E-F6ACCD35B62D}">
      <dgm:prSet/>
      <dgm:spPr/>
      <dgm:t>
        <a:bodyPr/>
        <a:lstStyle/>
        <a:p>
          <a:endParaRPr lang="en-IN"/>
        </a:p>
      </dgm:t>
    </dgm:pt>
    <dgm:pt modelId="{CD641726-5C49-467D-BD95-E77993C1FEF8}" type="pres">
      <dgm:prSet presAssocID="{87FCC3DC-D224-4C77-B168-9C9A8A64A3FB}" presName="Name0" presStyleCnt="0">
        <dgm:presLayoutVars>
          <dgm:dir/>
          <dgm:animLvl val="lvl"/>
          <dgm:resizeHandles val="exact"/>
        </dgm:presLayoutVars>
      </dgm:prSet>
      <dgm:spPr/>
    </dgm:pt>
    <dgm:pt modelId="{C263555C-D80B-472E-947F-EA919F40A020}" type="pres">
      <dgm:prSet presAssocID="{2C0895A5-A4AB-4B23-8B97-644C4C3A7B04}" presName="linNode" presStyleCnt="0"/>
      <dgm:spPr/>
    </dgm:pt>
    <dgm:pt modelId="{83BA5B88-BB28-45FF-ACA8-7B5D97B523E0}" type="pres">
      <dgm:prSet presAssocID="{2C0895A5-A4AB-4B23-8B97-644C4C3A7B04}" presName="parentText" presStyleLbl="node1" presStyleIdx="0" presStyleCnt="4">
        <dgm:presLayoutVars>
          <dgm:chMax val="1"/>
          <dgm:bulletEnabled val="1"/>
        </dgm:presLayoutVars>
      </dgm:prSet>
      <dgm:spPr/>
    </dgm:pt>
    <dgm:pt modelId="{3956E4DF-87AA-4660-8D08-F00B686F51F2}" type="pres">
      <dgm:prSet presAssocID="{2C0895A5-A4AB-4B23-8B97-644C4C3A7B04}" presName="descendantText" presStyleLbl="alignAccFollowNode1" presStyleIdx="0" presStyleCnt="4">
        <dgm:presLayoutVars>
          <dgm:bulletEnabled val="1"/>
        </dgm:presLayoutVars>
      </dgm:prSet>
      <dgm:spPr/>
    </dgm:pt>
    <dgm:pt modelId="{109E1FCA-14DE-494C-B245-E0E9AD072D9F}" type="pres">
      <dgm:prSet presAssocID="{108DC69B-5FC3-4AE4-85C9-EF6571DD55FE}" presName="sp" presStyleCnt="0"/>
      <dgm:spPr/>
    </dgm:pt>
    <dgm:pt modelId="{2D56CE71-6D0F-4B92-89EB-CA232EC42A21}" type="pres">
      <dgm:prSet presAssocID="{E170B270-2DAF-430F-9486-2D6AA0CEF215}" presName="linNode" presStyleCnt="0"/>
      <dgm:spPr/>
    </dgm:pt>
    <dgm:pt modelId="{A911822E-8814-4CAE-B027-E7C3915D8630}" type="pres">
      <dgm:prSet presAssocID="{E170B270-2DAF-430F-9486-2D6AA0CEF215}" presName="parentText" presStyleLbl="node1" presStyleIdx="1" presStyleCnt="4">
        <dgm:presLayoutVars>
          <dgm:chMax val="1"/>
          <dgm:bulletEnabled val="1"/>
        </dgm:presLayoutVars>
      </dgm:prSet>
      <dgm:spPr/>
    </dgm:pt>
    <dgm:pt modelId="{A0D41E7E-16CB-4FBA-900A-5CD2F259DF26}" type="pres">
      <dgm:prSet presAssocID="{E170B270-2DAF-430F-9486-2D6AA0CEF215}" presName="descendantText" presStyleLbl="alignAccFollowNode1" presStyleIdx="1" presStyleCnt="4">
        <dgm:presLayoutVars>
          <dgm:bulletEnabled val="1"/>
        </dgm:presLayoutVars>
      </dgm:prSet>
      <dgm:spPr/>
    </dgm:pt>
    <dgm:pt modelId="{18C2EF3B-4C85-4851-A7CC-A3133F1A214A}" type="pres">
      <dgm:prSet presAssocID="{1145715D-DF59-4049-B172-E683DD8A8D9B}" presName="sp" presStyleCnt="0"/>
      <dgm:spPr/>
    </dgm:pt>
    <dgm:pt modelId="{243ABA19-8A6C-4902-AEEC-343023A6C4AE}" type="pres">
      <dgm:prSet presAssocID="{6558179C-BDF4-4B76-B2A4-0D396C1CB0E7}" presName="linNode" presStyleCnt="0"/>
      <dgm:spPr/>
    </dgm:pt>
    <dgm:pt modelId="{392FA182-D199-41BF-A74A-1C6A7162F4FD}" type="pres">
      <dgm:prSet presAssocID="{6558179C-BDF4-4B76-B2A4-0D396C1CB0E7}" presName="parentText" presStyleLbl="node1" presStyleIdx="2" presStyleCnt="4">
        <dgm:presLayoutVars>
          <dgm:chMax val="1"/>
          <dgm:bulletEnabled val="1"/>
        </dgm:presLayoutVars>
      </dgm:prSet>
      <dgm:spPr/>
    </dgm:pt>
    <dgm:pt modelId="{E319DB3B-F5AE-46EC-A634-C6A723BE26E5}" type="pres">
      <dgm:prSet presAssocID="{6558179C-BDF4-4B76-B2A4-0D396C1CB0E7}" presName="descendantText" presStyleLbl="alignAccFollowNode1" presStyleIdx="2" presStyleCnt="4">
        <dgm:presLayoutVars>
          <dgm:bulletEnabled val="1"/>
        </dgm:presLayoutVars>
      </dgm:prSet>
      <dgm:spPr/>
    </dgm:pt>
    <dgm:pt modelId="{D57A3A44-A416-454C-86F8-2B956C4576B2}" type="pres">
      <dgm:prSet presAssocID="{74AD6FA9-CCF7-4452-8EAD-F7CF666F0F21}" presName="sp" presStyleCnt="0"/>
      <dgm:spPr/>
    </dgm:pt>
    <dgm:pt modelId="{08178728-62CB-436C-A5E5-387F7E061B60}" type="pres">
      <dgm:prSet presAssocID="{EC325892-881F-4FAC-8302-E38F1C9CB3AA}" presName="linNode" presStyleCnt="0"/>
      <dgm:spPr/>
    </dgm:pt>
    <dgm:pt modelId="{F53C6CC3-636B-470A-8F6B-487A575D66D0}" type="pres">
      <dgm:prSet presAssocID="{EC325892-881F-4FAC-8302-E38F1C9CB3AA}" presName="parentText" presStyleLbl="node1" presStyleIdx="3" presStyleCnt="4">
        <dgm:presLayoutVars>
          <dgm:chMax val="1"/>
          <dgm:bulletEnabled val="1"/>
        </dgm:presLayoutVars>
      </dgm:prSet>
      <dgm:spPr/>
    </dgm:pt>
    <dgm:pt modelId="{79B87CFF-C2A8-4994-8451-ACE4AFF4EDA1}" type="pres">
      <dgm:prSet presAssocID="{EC325892-881F-4FAC-8302-E38F1C9CB3AA}" presName="descendantText" presStyleLbl="alignAccFollowNode1" presStyleIdx="3" presStyleCnt="4">
        <dgm:presLayoutVars>
          <dgm:bulletEnabled val="1"/>
        </dgm:presLayoutVars>
      </dgm:prSet>
      <dgm:spPr/>
    </dgm:pt>
  </dgm:ptLst>
  <dgm:cxnLst>
    <dgm:cxn modelId="{B9082907-6DEB-440A-B6F9-F2766397E926}" type="presOf" srcId="{6558179C-BDF4-4B76-B2A4-0D396C1CB0E7}" destId="{392FA182-D199-41BF-A74A-1C6A7162F4FD}" srcOrd="0" destOrd="0" presId="urn:microsoft.com/office/officeart/2005/8/layout/vList5"/>
    <dgm:cxn modelId="{DFF8EC08-559A-4355-89F0-B57929ED09E6}" srcId="{87FCC3DC-D224-4C77-B168-9C9A8A64A3FB}" destId="{6558179C-BDF4-4B76-B2A4-0D396C1CB0E7}" srcOrd="2" destOrd="0" parTransId="{881D7B73-6554-4357-9057-DFBEBB99FB23}" sibTransId="{74AD6FA9-CCF7-4452-8EAD-F7CF666F0F21}"/>
    <dgm:cxn modelId="{746FF516-B51A-451B-8B2A-239FFCE69526}" type="presOf" srcId="{2C0895A5-A4AB-4B23-8B97-644C4C3A7B04}" destId="{83BA5B88-BB28-45FF-ACA8-7B5D97B523E0}" srcOrd="0" destOrd="0" presId="urn:microsoft.com/office/officeart/2005/8/layout/vList5"/>
    <dgm:cxn modelId="{0ABF3827-6DAD-46B4-91F7-D50DF9F5AE37}" srcId="{E170B270-2DAF-430F-9486-2D6AA0CEF215}" destId="{F7126452-E633-42A2-9F04-9297627C286F}" srcOrd="0" destOrd="0" parTransId="{694E45E1-3BD2-4DEE-A655-95AE4AEA7783}" sibTransId="{8770FCBE-88F1-41E7-AF48-6C2ACC1FF3B3}"/>
    <dgm:cxn modelId="{F39F8C36-B301-465B-B57C-78B0F6A2CD6F}" type="presOf" srcId="{F7CE5D71-474D-4854-B8CD-D4B88B6A1475}" destId="{E319DB3B-F5AE-46EC-A634-C6A723BE26E5}" srcOrd="0" destOrd="0" presId="urn:microsoft.com/office/officeart/2005/8/layout/vList5"/>
    <dgm:cxn modelId="{BD2E1B5B-62B6-4C78-B5DE-888D1DACB8E9}" srcId="{87FCC3DC-D224-4C77-B168-9C9A8A64A3FB}" destId="{EC325892-881F-4FAC-8302-E38F1C9CB3AA}" srcOrd="3" destOrd="0" parTransId="{11624929-F482-4212-9A87-E4D64A09FE4F}" sibTransId="{05FC90C9-27B6-4D95-95BD-73930547379D}"/>
    <dgm:cxn modelId="{F134E395-61DF-42F0-B1A3-1FCA70F18C21}" srcId="{6558179C-BDF4-4B76-B2A4-0D396C1CB0E7}" destId="{F7CE5D71-474D-4854-B8CD-D4B88B6A1475}" srcOrd="0" destOrd="0" parTransId="{311269AC-0C48-46F2-BBD9-3914BD0FE504}" sibTransId="{CB632BCE-7D0D-43D8-A2E9-C70D41404E0E}"/>
    <dgm:cxn modelId="{8A9A68A0-0BB0-472F-8A1E-F6ACCD35B62D}" srcId="{EC325892-881F-4FAC-8302-E38F1C9CB3AA}" destId="{081FDAA6-1296-4F2A-8532-ED21F0269B59}" srcOrd="0" destOrd="0" parTransId="{666E6DA9-AEB1-436B-B7BC-3D1B0440EB2C}" sibTransId="{571627F9-FEED-49E2-9220-32FFAB495327}"/>
    <dgm:cxn modelId="{4E3621A9-0279-46C6-BB49-5F692B5F059C}" type="presOf" srcId="{081FDAA6-1296-4F2A-8532-ED21F0269B59}" destId="{79B87CFF-C2A8-4994-8451-ACE4AFF4EDA1}" srcOrd="0" destOrd="0" presId="urn:microsoft.com/office/officeart/2005/8/layout/vList5"/>
    <dgm:cxn modelId="{A5EE1BC0-2963-4746-B894-20FA99FE4057}" srcId="{87FCC3DC-D224-4C77-B168-9C9A8A64A3FB}" destId="{2C0895A5-A4AB-4B23-8B97-644C4C3A7B04}" srcOrd="0" destOrd="0" parTransId="{DEC1AC85-C11E-4EA5-934B-9FC7704F3EBB}" sibTransId="{108DC69B-5FC3-4AE4-85C9-EF6571DD55FE}"/>
    <dgm:cxn modelId="{FF572FC7-DFB7-481C-9966-187A2E4BAEF6}" type="presOf" srcId="{E170B270-2DAF-430F-9486-2D6AA0CEF215}" destId="{A911822E-8814-4CAE-B027-E7C3915D8630}" srcOrd="0" destOrd="0" presId="urn:microsoft.com/office/officeart/2005/8/layout/vList5"/>
    <dgm:cxn modelId="{9994C3D7-2499-42FA-B8AC-9F1C89DFFA60}" srcId="{87FCC3DC-D224-4C77-B168-9C9A8A64A3FB}" destId="{E170B270-2DAF-430F-9486-2D6AA0CEF215}" srcOrd="1" destOrd="0" parTransId="{26440917-30EE-4098-9A99-D120BE59A888}" sibTransId="{1145715D-DF59-4049-B172-E683DD8A8D9B}"/>
    <dgm:cxn modelId="{302AB6DF-1F7D-4116-B5E7-FD9A678F96BD}" type="presOf" srcId="{7D91F2F4-FA5E-4769-A354-EF70DE9C5EFA}" destId="{3956E4DF-87AA-4660-8D08-F00B686F51F2}" srcOrd="0" destOrd="0" presId="urn:microsoft.com/office/officeart/2005/8/layout/vList5"/>
    <dgm:cxn modelId="{90E95EE8-93A0-4147-83CD-A15681FC4CD4}" type="presOf" srcId="{EC325892-881F-4FAC-8302-E38F1C9CB3AA}" destId="{F53C6CC3-636B-470A-8F6B-487A575D66D0}" srcOrd="0" destOrd="0" presId="urn:microsoft.com/office/officeart/2005/8/layout/vList5"/>
    <dgm:cxn modelId="{6BB34FEC-581A-4E1D-BBA1-988C45A0A59C}" srcId="{2C0895A5-A4AB-4B23-8B97-644C4C3A7B04}" destId="{7D91F2F4-FA5E-4769-A354-EF70DE9C5EFA}" srcOrd="0" destOrd="0" parTransId="{5A59C067-7347-4D87-82D3-C92B56F5EBB5}" sibTransId="{684619EF-E3C1-4BA1-8DA3-26162BE05762}"/>
    <dgm:cxn modelId="{BAC15AEE-0A67-4744-8150-650DB12AD3C1}" type="presOf" srcId="{F7126452-E633-42A2-9F04-9297627C286F}" destId="{A0D41E7E-16CB-4FBA-900A-5CD2F259DF26}" srcOrd="0" destOrd="0" presId="urn:microsoft.com/office/officeart/2005/8/layout/vList5"/>
    <dgm:cxn modelId="{78F881FB-623A-4E99-9D8F-F312CB1AA28A}" type="presOf" srcId="{87FCC3DC-D224-4C77-B168-9C9A8A64A3FB}" destId="{CD641726-5C49-467D-BD95-E77993C1FEF8}" srcOrd="0" destOrd="0" presId="urn:microsoft.com/office/officeart/2005/8/layout/vList5"/>
    <dgm:cxn modelId="{45F7B497-E005-45C9-AFAC-67E804D4B331}" type="presParOf" srcId="{CD641726-5C49-467D-BD95-E77993C1FEF8}" destId="{C263555C-D80B-472E-947F-EA919F40A020}" srcOrd="0" destOrd="0" presId="urn:microsoft.com/office/officeart/2005/8/layout/vList5"/>
    <dgm:cxn modelId="{518BB8EE-C320-4BC3-8F33-972DC9E3AC83}" type="presParOf" srcId="{C263555C-D80B-472E-947F-EA919F40A020}" destId="{83BA5B88-BB28-45FF-ACA8-7B5D97B523E0}" srcOrd="0" destOrd="0" presId="urn:microsoft.com/office/officeart/2005/8/layout/vList5"/>
    <dgm:cxn modelId="{4A8C5FEC-C99E-47BD-B9E3-CEA40D250154}" type="presParOf" srcId="{C263555C-D80B-472E-947F-EA919F40A020}" destId="{3956E4DF-87AA-4660-8D08-F00B686F51F2}" srcOrd="1" destOrd="0" presId="urn:microsoft.com/office/officeart/2005/8/layout/vList5"/>
    <dgm:cxn modelId="{D5C950BE-3B80-4C40-80CE-895E83E7E7EE}" type="presParOf" srcId="{CD641726-5C49-467D-BD95-E77993C1FEF8}" destId="{109E1FCA-14DE-494C-B245-E0E9AD072D9F}" srcOrd="1" destOrd="0" presId="urn:microsoft.com/office/officeart/2005/8/layout/vList5"/>
    <dgm:cxn modelId="{41A76FDE-9C69-423A-8C68-2AC54EDF9B59}" type="presParOf" srcId="{CD641726-5C49-467D-BD95-E77993C1FEF8}" destId="{2D56CE71-6D0F-4B92-89EB-CA232EC42A21}" srcOrd="2" destOrd="0" presId="urn:microsoft.com/office/officeart/2005/8/layout/vList5"/>
    <dgm:cxn modelId="{90308B11-F833-48E9-8DC4-1E390BFAFA61}" type="presParOf" srcId="{2D56CE71-6D0F-4B92-89EB-CA232EC42A21}" destId="{A911822E-8814-4CAE-B027-E7C3915D8630}" srcOrd="0" destOrd="0" presId="urn:microsoft.com/office/officeart/2005/8/layout/vList5"/>
    <dgm:cxn modelId="{4AFC0178-D6D3-4791-BB69-DC367FA991A5}" type="presParOf" srcId="{2D56CE71-6D0F-4B92-89EB-CA232EC42A21}" destId="{A0D41E7E-16CB-4FBA-900A-5CD2F259DF26}" srcOrd="1" destOrd="0" presId="urn:microsoft.com/office/officeart/2005/8/layout/vList5"/>
    <dgm:cxn modelId="{8D70F35E-F753-4854-BD0D-26C544483C79}" type="presParOf" srcId="{CD641726-5C49-467D-BD95-E77993C1FEF8}" destId="{18C2EF3B-4C85-4851-A7CC-A3133F1A214A}" srcOrd="3" destOrd="0" presId="urn:microsoft.com/office/officeart/2005/8/layout/vList5"/>
    <dgm:cxn modelId="{F79D8D99-D0D1-43D5-8E38-64D8829C1C8C}" type="presParOf" srcId="{CD641726-5C49-467D-BD95-E77993C1FEF8}" destId="{243ABA19-8A6C-4902-AEEC-343023A6C4AE}" srcOrd="4" destOrd="0" presId="urn:microsoft.com/office/officeart/2005/8/layout/vList5"/>
    <dgm:cxn modelId="{F02C410D-FF23-4A9B-AF2F-FEB85F6E416A}" type="presParOf" srcId="{243ABA19-8A6C-4902-AEEC-343023A6C4AE}" destId="{392FA182-D199-41BF-A74A-1C6A7162F4FD}" srcOrd="0" destOrd="0" presId="urn:microsoft.com/office/officeart/2005/8/layout/vList5"/>
    <dgm:cxn modelId="{D42DC2B4-0590-44C9-B9AF-6827E9902C31}" type="presParOf" srcId="{243ABA19-8A6C-4902-AEEC-343023A6C4AE}" destId="{E319DB3B-F5AE-46EC-A634-C6A723BE26E5}" srcOrd="1" destOrd="0" presId="urn:microsoft.com/office/officeart/2005/8/layout/vList5"/>
    <dgm:cxn modelId="{0106636D-BD28-4018-8B78-8F7DBAA3E897}" type="presParOf" srcId="{CD641726-5C49-467D-BD95-E77993C1FEF8}" destId="{D57A3A44-A416-454C-86F8-2B956C4576B2}" srcOrd="5" destOrd="0" presId="urn:microsoft.com/office/officeart/2005/8/layout/vList5"/>
    <dgm:cxn modelId="{57F85F77-2CD2-43B6-BEBD-104DC2D62ED2}" type="presParOf" srcId="{CD641726-5C49-467D-BD95-E77993C1FEF8}" destId="{08178728-62CB-436C-A5E5-387F7E061B60}" srcOrd="6" destOrd="0" presId="urn:microsoft.com/office/officeart/2005/8/layout/vList5"/>
    <dgm:cxn modelId="{A9AB3357-E626-4333-86FD-E4FEDFE3FDB4}" type="presParOf" srcId="{08178728-62CB-436C-A5E5-387F7E061B60}" destId="{F53C6CC3-636B-470A-8F6B-487A575D66D0}" srcOrd="0" destOrd="0" presId="urn:microsoft.com/office/officeart/2005/8/layout/vList5"/>
    <dgm:cxn modelId="{E6145907-3983-4F66-9777-85359E28A5E4}" type="presParOf" srcId="{08178728-62CB-436C-A5E5-387F7E061B60}" destId="{79B87CFF-C2A8-4994-8451-ACE4AFF4EDA1}"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12E32CE-35A8-4C27-AC0C-F259B0A6EDEB}" type="doc">
      <dgm:prSet loTypeId="urn:microsoft.com/office/officeart/2008/layout/CaptionedPictures" loCatId="picture" qsTypeId="urn:microsoft.com/office/officeart/2005/8/quickstyle/simple1" qsCatId="simple" csTypeId="urn:microsoft.com/office/officeart/2005/8/colors/accent1_2" csCatId="accent1" phldr="1"/>
      <dgm:spPr/>
      <dgm:t>
        <a:bodyPr/>
        <a:lstStyle/>
        <a:p>
          <a:endParaRPr lang="en-IN"/>
        </a:p>
      </dgm:t>
    </dgm:pt>
    <dgm:pt modelId="{6EC490D3-3283-411C-B140-F459437AC6B1}">
      <dgm:prSet phldrT="[Text]"/>
      <dgm:spPr/>
      <dgm:t>
        <a:bodyPr/>
        <a:lstStyle/>
        <a:p>
          <a:r>
            <a:rPr lang="en-IN"/>
            <a:t>Environmental Sustainability</a:t>
          </a:r>
        </a:p>
      </dgm:t>
    </dgm:pt>
    <dgm:pt modelId="{EB9E663D-3899-4426-9C3B-91994E12B5E7}" type="parTrans" cxnId="{06FCB01F-7A79-4F43-8A77-919DD94AB868}">
      <dgm:prSet/>
      <dgm:spPr/>
      <dgm:t>
        <a:bodyPr/>
        <a:lstStyle/>
        <a:p>
          <a:endParaRPr lang="en-IN"/>
        </a:p>
      </dgm:t>
    </dgm:pt>
    <dgm:pt modelId="{881A9311-FE58-480D-8FCD-060F88E38B93}" type="sibTrans" cxnId="{06FCB01F-7A79-4F43-8A77-919DD94AB868}">
      <dgm:prSet/>
      <dgm:spPr/>
      <dgm:t>
        <a:bodyPr/>
        <a:lstStyle/>
        <a:p>
          <a:endParaRPr lang="en-IN"/>
        </a:p>
      </dgm:t>
    </dgm:pt>
    <dgm:pt modelId="{F1589E02-966F-4F0F-AF22-6AA26BF2A129}">
      <dgm:prSet/>
      <dgm:spPr/>
      <dgm:t>
        <a:bodyPr/>
        <a:lstStyle/>
        <a:p>
          <a:r>
            <a:rPr lang="en-US"/>
            <a:t> Focuses on the conservation of </a:t>
          </a:r>
          <a:r>
            <a:rPr lang="en-IN"/>
            <a:t>biodiversity without foregoing economic and social progress.</a:t>
          </a:r>
        </a:p>
      </dgm:t>
    </dgm:pt>
    <dgm:pt modelId="{7EDB3BB2-728E-423F-8B8B-681A69B98132}" type="parTrans" cxnId="{71121216-38A4-4E9B-BFCA-224A3387138A}">
      <dgm:prSet/>
      <dgm:spPr/>
      <dgm:t>
        <a:bodyPr/>
        <a:lstStyle/>
        <a:p>
          <a:endParaRPr lang="en-IN"/>
        </a:p>
      </dgm:t>
    </dgm:pt>
    <dgm:pt modelId="{A2B58815-C494-4089-9F33-9B05143C1CA0}" type="sibTrans" cxnId="{71121216-38A4-4E9B-BFCA-224A3387138A}">
      <dgm:prSet/>
      <dgm:spPr/>
      <dgm:t>
        <a:bodyPr/>
        <a:lstStyle/>
        <a:p>
          <a:endParaRPr lang="en-IN"/>
        </a:p>
      </dgm:t>
    </dgm:pt>
    <dgm:pt modelId="{BDA6B9B7-E593-4BD0-8B02-E69727A01FC2}">
      <dgm:prSet/>
      <dgm:spPr/>
      <dgm:t>
        <a:bodyPr/>
        <a:lstStyle/>
        <a:p>
          <a:r>
            <a:rPr lang="en-IN"/>
            <a:t>Economic Sustainability</a:t>
          </a:r>
        </a:p>
      </dgm:t>
    </dgm:pt>
    <dgm:pt modelId="{0522EB1A-FB1F-454F-88CA-0FD0045A6065}" type="sibTrans" cxnId="{B2AAE390-A0DE-4EA5-B6DE-74520CFEB491}">
      <dgm:prSet/>
      <dgm:spPr/>
      <dgm:t>
        <a:bodyPr/>
        <a:lstStyle/>
        <a:p>
          <a:endParaRPr lang="en-IN"/>
        </a:p>
      </dgm:t>
    </dgm:pt>
    <dgm:pt modelId="{27F07843-0C85-48DC-A1CB-4E9125FD2201}" type="parTrans" cxnId="{B2AAE390-A0DE-4EA5-B6DE-74520CFEB491}">
      <dgm:prSet/>
      <dgm:spPr/>
      <dgm:t>
        <a:bodyPr/>
        <a:lstStyle/>
        <a:p>
          <a:endParaRPr lang="en-IN"/>
        </a:p>
      </dgm:t>
    </dgm:pt>
    <dgm:pt modelId="{D8B1807D-BD1B-4FA7-8C65-ED5411A99533}">
      <dgm:prSet/>
      <dgm:spPr/>
      <dgm:t>
        <a:bodyPr/>
        <a:lstStyle/>
        <a:p>
          <a:r>
            <a:rPr lang="en-IN"/>
            <a:t>Social Sustainability</a:t>
          </a:r>
        </a:p>
      </dgm:t>
    </dgm:pt>
    <dgm:pt modelId="{7A3D03E6-0D67-4F62-BC9F-535CBCD4210E}" type="sibTrans" cxnId="{849B56A5-9DB2-4B38-80F6-E0036DB10169}">
      <dgm:prSet/>
      <dgm:spPr/>
      <dgm:t>
        <a:bodyPr/>
        <a:lstStyle/>
        <a:p>
          <a:endParaRPr lang="en-IN"/>
        </a:p>
      </dgm:t>
    </dgm:pt>
    <dgm:pt modelId="{4CB8E4E3-0EE8-42AB-8705-13A35EDB5E57}" type="parTrans" cxnId="{849B56A5-9DB2-4B38-80F6-E0036DB10169}">
      <dgm:prSet/>
      <dgm:spPr/>
      <dgm:t>
        <a:bodyPr/>
        <a:lstStyle/>
        <a:p>
          <a:endParaRPr lang="en-IN"/>
        </a:p>
      </dgm:t>
    </dgm:pt>
    <dgm:pt modelId="{1F9B2F2C-DD20-4B1E-86CF-618AA0AE7BBB}">
      <dgm:prSet/>
      <dgm:spPr/>
      <dgm:t>
        <a:bodyPr/>
        <a:lstStyle/>
        <a:p>
          <a:r>
            <a:rPr lang="en-US"/>
            <a:t> Has the goal of strengthening the cohesion and stability of specific </a:t>
          </a:r>
          <a:r>
            <a:rPr lang="en-IN"/>
            <a:t>social groups.</a:t>
          </a:r>
        </a:p>
      </dgm:t>
    </dgm:pt>
    <dgm:pt modelId="{C4115B6D-4D38-45C9-93EF-8F156DBB1E4D}" type="sibTrans" cxnId="{D2F4E518-B1D6-40DF-A827-A08794ECF565}">
      <dgm:prSet/>
      <dgm:spPr/>
      <dgm:t>
        <a:bodyPr/>
        <a:lstStyle/>
        <a:p>
          <a:endParaRPr lang="en-IN"/>
        </a:p>
      </dgm:t>
    </dgm:pt>
    <dgm:pt modelId="{16ABCE9B-D12F-4144-870F-9F6B96C43CC7}" type="parTrans" cxnId="{D2F4E518-B1D6-40DF-A827-A08794ECF565}">
      <dgm:prSet/>
      <dgm:spPr/>
      <dgm:t>
        <a:bodyPr/>
        <a:lstStyle/>
        <a:p>
          <a:endParaRPr lang="en-IN"/>
        </a:p>
      </dgm:t>
    </dgm:pt>
    <dgm:pt modelId="{19537699-8959-43D2-91BC-169F03AA01D0}">
      <dgm:prSet/>
      <dgm:spPr/>
      <dgm:t>
        <a:bodyPr/>
        <a:lstStyle/>
        <a:p>
          <a:r>
            <a:rPr lang="en-US"/>
            <a:t> Refers to the organization's ability to </a:t>
          </a:r>
          <a:r>
            <a:rPr lang="en-IN"/>
            <a:t>manage its resources and </a:t>
          </a:r>
          <a:r>
            <a:rPr lang="en-US"/>
            <a:t>responsibly generate profits in the </a:t>
          </a:r>
          <a:r>
            <a:rPr lang="en-IN"/>
            <a:t>long term.</a:t>
          </a:r>
        </a:p>
      </dgm:t>
    </dgm:pt>
    <dgm:pt modelId="{8F06902C-C013-4579-8887-A9F0C7E06488}" type="parTrans" cxnId="{C48723F0-9AEA-4F19-BA83-D155AB115BE3}">
      <dgm:prSet/>
      <dgm:spPr/>
      <dgm:t>
        <a:bodyPr/>
        <a:lstStyle/>
        <a:p>
          <a:endParaRPr lang="en-IN"/>
        </a:p>
      </dgm:t>
    </dgm:pt>
    <dgm:pt modelId="{DF8076BD-2675-4114-A86F-236A800A95BC}" type="sibTrans" cxnId="{C48723F0-9AEA-4F19-BA83-D155AB115BE3}">
      <dgm:prSet/>
      <dgm:spPr/>
      <dgm:t>
        <a:bodyPr/>
        <a:lstStyle/>
        <a:p>
          <a:endParaRPr lang="en-IN"/>
        </a:p>
      </dgm:t>
    </dgm:pt>
    <dgm:pt modelId="{036261D3-5212-4303-9328-FECD3CE3C1A8}" type="pres">
      <dgm:prSet presAssocID="{E12E32CE-35A8-4C27-AC0C-F259B0A6EDEB}" presName="Name0" presStyleCnt="0">
        <dgm:presLayoutVars>
          <dgm:chMax/>
          <dgm:chPref/>
          <dgm:dir/>
        </dgm:presLayoutVars>
      </dgm:prSet>
      <dgm:spPr/>
    </dgm:pt>
    <dgm:pt modelId="{8DA5009D-C157-4AF4-9C2B-003BAECF27E0}" type="pres">
      <dgm:prSet presAssocID="{6EC490D3-3283-411C-B140-F459437AC6B1}" presName="composite" presStyleCnt="0">
        <dgm:presLayoutVars>
          <dgm:chMax val="1"/>
          <dgm:chPref val="1"/>
        </dgm:presLayoutVars>
      </dgm:prSet>
      <dgm:spPr/>
    </dgm:pt>
    <dgm:pt modelId="{77C23D1D-0BD9-461D-BEEC-5E7FAFB4C8DA}" type="pres">
      <dgm:prSet presAssocID="{6EC490D3-3283-411C-B140-F459437AC6B1}" presName="Accent" presStyleLbl="trAlignAcc1" presStyleIdx="0" presStyleCnt="3">
        <dgm:presLayoutVars>
          <dgm:chMax val="0"/>
          <dgm:chPref val="0"/>
        </dgm:presLayoutVars>
      </dgm:prSet>
      <dgm:spPr/>
    </dgm:pt>
    <dgm:pt modelId="{4DAC049D-CDD3-470A-A5DB-4476B3332FBC}" type="pres">
      <dgm:prSet presAssocID="{6EC490D3-3283-411C-B140-F459437AC6B1}" presName="Image" presStyleLbl="alignImgPlace1" presStyleIdx="0" presStyleCnt="3">
        <dgm:presLayoutVars>
          <dgm:chMax val="0"/>
          <dgm:chPref val="0"/>
        </dgm:presLayoutVars>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19000" r="-19000"/>
          </a:stretch>
        </a:blipFill>
      </dgm:spPr>
    </dgm:pt>
    <dgm:pt modelId="{31E31698-4752-4A39-B58D-01541D529EF2}" type="pres">
      <dgm:prSet presAssocID="{6EC490D3-3283-411C-B140-F459437AC6B1}" presName="ChildComposite" presStyleCnt="0"/>
      <dgm:spPr/>
    </dgm:pt>
    <dgm:pt modelId="{3EE99AF3-AB0F-44A7-ACCE-2C7A9FD8DE9D}" type="pres">
      <dgm:prSet presAssocID="{6EC490D3-3283-411C-B140-F459437AC6B1}" presName="Child" presStyleLbl="node1" presStyleIdx="0" presStyleCnt="3">
        <dgm:presLayoutVars>
          <dgm:chMax val="0"/>
          <dgm:chPref val="0"/>
          <dgm:bulletEnabled val="1"/>
        </dgm:presLayoutVars>
      </dgm:prSet>
      <dgm:spPr/>
    </dgm:pt>
    <dgm:pt modelId="{416B4BBA-53FF-497E-BF15-1C32A39849B2}" type="pres">
      <dgm:prSet presAssocID="{6EC490D3-3283-411C-B140-F459437AC6B1}" presName="Parent" presStyleLbl="revTx" presStyleIdx="0" presStyleCnt="3">
        <dgm:presLayoutVars>
          <dgm:chMax val="1"/>
          <dgm:chPref val="0"/>
          <dgm:bulletEnabled val="1"/>
        </dgm:presLayoutVars>
      </dgm:prSet>
      <dgm:spPr/>
    </dgm:pt>
    <dgm:pt modelId="{CA5478C3-BEC8-4A80-B53C-016EEF4010A5}" type="pres">
      <dgm:prSet presAssocID="{881A9311-FE58-480D-8FCD-060F88E38B93}" presName="sibTrans" presStyleCnt="0"/>
      <dgm:spPr/>
    </dgm:pt>
    <dgm:pt modelId="{DAC2B263-AB7C-496F-9D70-EBDE73ACDB15}" type="pres">
      <dgm:prSet presAssocID="{BDA6B9B7-E593-4BD0-8B02-E69727A01FC2}" presName="composite" presStyleCnt="0">
        <dgm:presLayoutVars>
          <dgm:chMax val="1"/>
          <dgm:chPref val="1"/>
        </dgm:presLayoutVars>
      </dgm:prSet>
      <dgm:spPr/>
    </dgm:pt>
    <dgm:pt modelId="{B2002E79-77C2-4B28-A862-F00D5F100069}" type="pres">
      <dgm:prSet presAssocID="{BDA6B9B7-E593-4BD0-8B02-E69727A01FC2}" presName="Accent" presStyleLbl="trAlignAcc1" presStyleIdx="1" presStyleCnt="3">
        <dgm:presLayoutVars>
          <dgm:chMax val="0"/>
          <dgm:chPref val="0"/>
        </dgm:presLayoutVars>
      </dgm:prSet>
      <dgm:spPr/>
    </dgm:pt>
    <dgm:pt modelId="{911AB64B-466C-4DDC-9A89-A1F29D1348C7}" type="pres">
      <dgm:prSet presAssocID="{BDA6B9B7-E593-4BD0-8B02-E69727A01FC2}" presName="Image" presStyleLbl="alignImgPlace1" presStyleIdx="1" presStyleCnt="3">
        <dgm:presLayoutVars>
          <dgm:chMax val="0"/>
          <dgm:chPref val="0"/>
        </dgm:presLayoutVars>
      </dgm:prSet>
      <dgm:spPr>
        <a:blipFill>
          <a:blip xmlns:r="http://schemas.openxmlformats.org/officeDocument/2006/relationships" r:embed="rId2">
            <a:extLst>
              <a:ext uri="{28A0092B-C50C-407E-A947-70E740481C1C}">
                <a14:useLocalDpi xmlns:a14="http://schemas.microsoft.com/office/drawing/2010/main" val="0"/>
              </a:ext>
            </a:extLst>
          </a:blip>
          <a:srcRect/>
          <a:stretch>
            <a:fillRect l="-19000" r="-19000"/>
          </a:stretch>
        </a:blipFill>
      </dgm:spPr>
    </dgm:pt>
    <dgm:pt modelId="{385BBC29-E513-4E1A-A3A6-626B5C1D8CE1}" type="pres">
      <dgm:prSet presAssocID="{BDA6B9B7-E593-4BD0-8B02-E69727A01FC2}" presName="ChildComposite" presStyleCnt="0"/>
      <dgm:spPr/>
    </dgm:pt>
    <dgm:pt modelId="{458DD0A0-D24D-4440-AD73-B824DDE3C8A1}" type="pres">
      <dgm:prSet presAssocID="{BDA6B9B7-E593-4BD0-8B02-E69727A01FC2}" presName="Child" presStyleLbl="node1" presStyleIdx="1" presStyleCnt="3">
        <dgm:presLayoutVars>
          <dgm:chMax val="0"/>
          <dgm:chPref val="0"/>
          <dgm:bulletEnabled val="1"/>
        </dgm:presLayoutVars>
      </dgm:prSet>
      <dgm:spPr/>
    </dgm:pt>
    <dgm:pt modelId="{BA68BF55-71AA-4FAA-828D-926D4AE29E80}" type="pres">
      <dgm:prSet presAssocID="{BDA6B9B7-E593-4BD0-8B02-E69727A01FC2}" presName="Parent" presStyleLbl="revTx" presStyleIdx="1" presStyleCnt="3">
        <dgm:presLayoutVars>
          <dgm:chMax val="1"/>
          <dgm:chPref val="0"/>
          <dgm:bulletEnabled val="1"/>
        </dgm:presLayoutVars>
      </dgm:prSet>
      <dgm:spPr/>
    </dgm:pt>
    <dgm:pt modelId="{47987683-DA0F-4ED0-8775-C289893D7ECA}" type="pres">
      <dgm:prSet presAssocID="{0522EB1A-FB1F-454F-88CA-0FD0045A6065}" presName="sibTrans" presStyleCnt="0"/>
      <dgm:spPr/>
    </dgm:pt>
    <dgm:pt modelId="{E7FD2678-46C2-4259-8498-4FB08323C177}" type="pres">
      <dgm:prSet presAssocID="{D8B1807D-BD1B-4FA7-8C65-ED5411A99533}" presName="composite" presStyleCnt="0">
        <dgm:presLayoutVars>
          <dgm:chMax val="1"/>
          <dgm:chPref val="1"/>
        </dgm:presLayoutVars>
      </dgm:prSet>
      <dgm:spPr/>
    </dgm:pt>
    <dgm:pt modelId="{9BCC12E9-E6E6-4BB7-8BD4-852AA21C4A3A}" type="pres">
      <dgm:prSet presAssocID="{D8B1807D-BD1B-4FA7-8C65-ED5411A99533}" presName="Accent" presStyleLbl="trAlignAcc1" presStyleIdx="2" presStyleCnt="3">
        <dgm:presLayoutVars>
          <dgm:chMax val="0"/>
          <dgm:chPref val="0"/>
        </dgm:presLayoutVars>
      </dgm:prSet>
      <dgm:spPr/>
    </dgm:pt>
    <dgm:pt modelId="{2973158B-5BB3-4886-BFC3-EC8BF54EC0EB}" type="pres">
      <dgm:prSet presAssocID="{D8B1807D-BD1B-4FA7-8C65-ED5411A99533}" presName="Image" presStyleLbl="alignImgPlace1" presStyleIdx="2" presStyleCnt="3">
        <dgm:presLayoutVars>
          <dgm:chMax val="0"/>
          <dgm:chPref val="0"/>
        </dgm:presLayoutVars>
      </dgm:prSet>
      <dgm:spPr>
        <a:blipFill>
          <a:blip xmlns:r="http://schemas.openxmlformats.org/officeDocument/2006/relationships" r:embed="rId3">
            <a:extLst>
              <a:ext uri="{28A0092B-C50C-407E-A947-70E740481C1C}">
                <a14:useLocalDpi xmlns:a14="http://schemas.microsoft.com/office/drawing/2010/main" val="0"/>
              </a:ext>
            </a:extLst>
          </a:blip>
          <a:srcRect/>
          <a:stretch>
            <a:fillRect l="-20000" r="-20000"/>
          </a:stretch>
        </a:blipFill>
      </dgm:spPr>
    </dgm:pt>
    <dgm:pt modelId="{CD351268-BEB2-4011-AF64-2202E0C30437}" type="pres">
      <dgm:prSet presAssocID="{D8B1807D-BD1B-4FA7-8C65-ED5411A99533}" presName="ChildComposite" presStyleCnt="0"/>
      <dgm:spPr/>
    </dgm:pt>
    <dgm:pt modelId="{AE1B2510-6D21-4466-B267-1EDFF5DE0A37}" type="pres">
      <dgm:prSet presAssocID="{D8B1807D-BD1B-4FA7-8C65-ED5411A99533}" presName="Child" presStyleLbl="node1" presStyleIdx="2" presStyleCnt="3">
        <dgm:presLayoutVars>
          <dgm:chMax val="0"/>
          <dgm:chPref val="0"/>
          <dgm:bulletEnabled val="1"/>
        </dgm:presLayoutVars>
      </dgm:prSet>
      <dgm:spPr/>
    </dgm:pt>
    <dgm:pt modelId="{72A7CDA5-52B0-40D2-A6BF-142BE9847475}" type="pres">
      <dgm:prSet presAssocID="{D8B1807D-BD1B-4FA7-8C65-ED5411A99533}" presName="Parent" presStyleLbl="revTx" presStyleIdx="2" presStyleCnt="3">
        <dgm:presLayoutVars>
          <dgm:chMax val="1"/>
          <dgm:chPref val="0"/>
          <dgm:bulletEnabled val="1"/>
        </dgm:presLayoutVars>
      </dgm:prSet>
      <dgm:spPr/>
    </dgm:pt>
  </dgm:ptLst>
  <dgm:cxnLst>
    <dgm:cxn modelId="{1796C701-1B97-4DC2-9ADC-35416A4A8EFC}" type="presOf" srcId="{D8B1807D-BD1B-4FA7-8C65-ED5411A99533}" destId="{72A7CDA5-52B0-40D2-A6BF-142BE9847475}" srcOrd="0" destOrd="0" presId="urn:microsoft.com/office/officeart/2008/layout/CaptionedPictures"/>
    <dgm:cxn modelId="{83F4BC0B-9BE9-4AE4-A9DC-C89B0E3E9113}" type="presOf" srcId="{6EC490D3-3283-411C-B140-F459437AC6B1}" destId="{416B4BBA-53FF-497E-BF15-1C32A39849B2}" srcOrd="0" destOrd="0" presId="urn:microsoft.com/office/officeart/2008/layout/CaptionedPictures"/>
    <dgm:cxn modelId="{BD1DCC0F-706B-4E78-8FCE-D6FF5A71AA8A}" type="presOf" srcId="{19537699-8959-43D2-91BC-169F03AA01D0}" destId="{458DD0A0-D24D-4440-AD73-B824DDE3C8A1}" srcOrd="0" destOrd="0" presId="urn:microsoft.com/office/officeart/2008/layout/CaptionedPictures"/>
    <dgm:cxn modelId="{282F4F11-F6EB-49EC-BA6C-BE73F6255A2A}" type="presOf" srcId="{E12E32CE-35A8-4C27-AC0C-F259B0A6EDEB}" destId="{036261D3-5212-4303-9328-FECD3CE3C1A8}" srcOrd="0" destOrd="0" presId="urn:microsoft.com/office/officeart/2008/layout/CaptionedPictures"/>
    <dgm:cxn modelId="{71121216-38A4-4E9B-BFCA-224A3387138A}" srcId="{6EC490D3-3283-411C-B140-F459437AC6B1}" destId="{F1589E02-966F-4F0F-AF22-6AA26BF2A129}" srcOrd="0" destOrd="0" parTransId="{7EDB3BB2-728E-423F-8B8B-681A69B98132}" sibTransId="{A2B58815-C494-4089-9F33-9B05143C1CA0}"/>
    <dgm:cxn modelId="{D2F4E518-B1D6-40DF-A827-A08794ECF565}" srcId="{D8B1807D-BD1B-4FA7-8C65-ED5411A99533}" destId="{1F9B2F2C-DD20-4B1E-86CF-618AA0AE7BBB}" srcOrd="0" destOrd="0" parTransId="{16ABCE9B-D12F-4144-870F-9F6B96C43CC7}" sibTransId="{C4115B6D-4D38-45C9-93EF-8F156DBB1E4D}"/>
    <dgm:cxn modelId="{06FCB01F-7A79-4F43-8A77-919DD94AB868}" srcId="{E12E32CE-35A8-4C27-AC0C-F259B0A6EDEB}" destId="{6EC490D3-3283-411C-B140-F459437AC6B1}" srcOrd="0" destOrd="0" parTransId="{EB9E663D-3899-4426-9C3B-91994E12B5E7}" sibTransId="{881A9311-FE58-480D-8FCD-060F88E38B93}"/>
    <dgm:cxn modelId="{0B9DF48B-642C-4C04-B322-7B54B93580FA}" type="presOf" srcId="{BDA6B9B7-E593-4BD0-8B02-E69727A01FC2}" destId="{BA68BF55-71AA-4FAA-828D-926D4AE29E80}" srcOrd="0" destOrd="0" presId="urn:microsoft.com/office/officeart/2008/layout/CaptionedPictures"/>
    <dgm:cxn modelId="{B2AAE390-A0DE-4EA5-B6DE-74520CFEB491}" srcId="{E12E32CE-35A8-4C27-AC0C-F259B0A6EDEB}" destId="{BDA6B9B7-E593-4BD0-8B02-E69727A01FC2}" srcOrd="1" destOrd="0" parTransId="{27F07843-0C85-48DC-A1CB-4E9125FD2201}" sibTransId="{0522EB1A-FB1F-454F-88CA-0FD0045A6065}"/>
    <dgm:cxn modelId="{849B56A5-9DB2-4B38-80F6-E0036DB10169}" srcId="{E12E32CE-35A8-4C27-AC0C-F259B0A6EDEB}" destId="{D8B1807D-BD1B-4FA7-8C65-ED5411A99533}" srcOrd="2" destOrd="0" parTransId="{4CB8E4E3-0EE8-42AB-8705-13A35EDB5E57}" sibTransId="{7A3D03E6-0D67-4F62-BC9F-535CBCD4210E}"/>
    <dgm:cxn modelId="{76C6A9BF-3FFB-4F67-A134-4634658E49A3}" type="presOf" srcId="{1F9B2F2C-DD20-4B1E-86CF-618AA0AE7BBB}" destId="{AE1B2510-6D21-4466-B267-1EDFF5DE0A37}" srcOrd="0" destOrd="0" presId="urn:microsoft.com/office/officeart/2008/layout/CaptionedPictures"/>
    <dgm:cxn modelId="{C48723F0-9AEA-4F19-BA83-D155AB115BE3}" srcId="{BDA6B9B7-E593-4BD0-8B02-E69727A01FC2}" destId="{19537699-8959-43D2-91BC-169F03AA01D0}" srcOrd="0" destOrd="0" parTransId="{8F06902C-C013-4579-8887-A9F0C7E06488}" sibTransId="{DF8076BD-2675-4114-A86F-236A800A95BC}"/>
    <dgm:cxn modelId="{21B5A5F8-88F2-45B9-8D59-B17CBCF9E799}" type="presOf" srcId="{F1589E02-966F-4F0F-AF22-6AA26BF2A129}" destId="{3EE99AF3-AB0F-44A7-ACCE-2C7A9FD8DE9D}" srcOrd="0" destOrd="0" presId="urn:microsoft.com/office/officeart/2008/layout/CaptionedPictures"/>
    <dgm:cxn modelId="{1DD20A20-3637-4ECE-BC97-8D98B2E782C9}" type="presParOf" srcId="{036261D3-5212-4303-9328-FECD3CE3C1A8}" destId="{8DA5009D-C157-4AF4-9C2B-003BAECF27E0}" srcOrd="0" destOrd="0" presId="urn:microsoft.com/office/officeart/2008/layout/CaptionedPictures"/>
    <dgm:cxn modelId="{C535D1F1-C4E1-4B49-823A-16FAE07DB921}" type="presParOf" srcId="{8DA5009D-C157-4AF4-9C2B-003BAECF27E0}" destId="{77C23D1D-0BD9-461D-BEEC-5E7FAFB4C8DA}" srcOrd="0" destOrd="0" presId="urn:microsoft.com/office/officeart/2008/layout/CaptionedPictures"/>
    <dgm:cxn modelId="{88DE6D4D-FE51-4B7C-9B46-0875BC7D707F}" type="presParOf" srcId="{8DA5009D-C157-4AF4-9C2B-003BAECF27E0}" destId="{4DAC049D-CDD3-470A-A5DB-4476B3332FBC}" srcOrd="1" destOrd="0" presId="urn:microsoft.com/office/officeart/2008/layout/CaptionedPictures"/>
    <dgm:cxn modelId="{CC8250FD-A0B4-4941-8E20-58A2CE3690AD}" type="presParOf" srcId="{8DA5009D-C157-4AF4-9C2B-003BAECF27E0}" destId="{31E31698-4752-4A39-B58D-01541D529EF2}" srcOrd="2" destOrd="0" presId="urn:microsoft.com/office/officeart/2008/layout/CaptionedPictures"/>
    <dgm:cxn modelId="{4E10485C-FA5F-46C9-8553-AAAAFE1CB62A}" type="presParOf" srcId="{31E31698-4752-4A39-B58D-01541D529EF2}" destId="{3EE99AF3-AB0F-44A7-ACCE-2C7A9FD8DE9D}" srcOrd="0" destOrd="0" presId="urn:microsoft.com/office/officeart/2008/layout/CaptionedPictures"/>
    <dgm:cxn modelId="{B0F1F989-9377-4CEA-9F2A-F88D1B06DBF0}" type="presParOf" srcId="{31E31698-4752-4A39-B58D-01541D529EF2}" destId="{416B4BBA-53FF-497E-BF15-1C32A39849B2}" srcOrd="1" destOrd="0" presId="urn:microsoft.com/office/officeart/2008/layout/CaptionedPictures"/>
    <dgm:cxn modelId="{FD870D5E-6D05-4400-87B3-511636C1F1C5}" type="presParOf" srcId="{036261D3-5212-4303-9328-FECD3CE3C1A8}" destId="{CA5478C3-BEC8-4A80-B53C-016EEF4010A5}" srcOrd="1" destOrd="0" presId="urn:microsoft.com/office/officeart/2008/layout/CaptionedPictures"/>
    <dgm:cxn modelId="{6BF18B93-7811-437F-9FC0-67C07EC9B583}" type="presParOf" srcId="{036261D3-5212-4303-9328-FECD3CE3C1A8}" destId="{DAC2B263-AB7C-496F-9D70-EBDE73ACDB15}" srcOrd="2" destOrd="0" presId="urn:microsoft.com/office/officeart/2008/layout/CaptionedPictures"/>
    <dgm:cxn modelId="{323E3900-ED59-4CA9-96FA-C2EF3C5C1598}" type="presParOf" srcId="{DAC2B263-AB7C-496F-9D70-EBDE73ACDB15}" destId="{B2002E79-77C2-4B28-A862-F00D5F100069}" srcOrd="0" destOrd="0" presId="urn:microsoft.com/office/officeart/2008/layout/CaptionedPictures"/>
    <dgm:cxn modelId="{B6E5C89D-5148-4041-830B-445450D8E797}" type="presParOf" srcId="{DAC2B263-AB7C-496F-9D70-EBDE73ACDB15}" destId="{911AB64B-466C-4DDC-9A89-A1F29D1348C7}" srcOrd="1" destOrd="0" presId="urn:microsoft.com/office/officeart/2008/layout/CaptionedPictures"/>
    <dgm:cxn modelId="{84A1B0A9-A27E-4104-850D-52D7A80CE1F6}" type="presParOf" srcId="{DAC2B263-AB7C-496F-9D70-EBDE73ACDB15}" destId="{385BBC29-E513-4E1A-A3A6-626B5C1D8CE1}" srcOrd="2" destOrd="0" presId="urn:microsoft.com/office/officeart/2008/layout/CaptionedPictures"/>
    <dgm:cxn modelId="{0300D39D-0EB0-47E7-A507-CC74B83AEF4E}" type="presParOf" srcId="{385BBC29-E513-4E1A-A3A6-626B5C1D8CE1}" destId="{458DD0A0-D24D-4440-AD73-B824DDE3C8A1}" srcOrd="0" destOrd="0" presId="urn:microsoft.com/office/officeart/2008/layout/CaptionedPictures"/>
    <dgm:cxn modelId="{16AB636E-ABEC-49DF-92AF-ED07E90E78E6}" type="presParOf" srcId="{385BBC29-E513-4E1A-A3A6-626B5C1D8CE1}" destId="{BA68BF55-71AA-4FAA-828D-926D4AE29E80}" srcOrd="1" destOrd="0" presId="urn:microsoft.com/office/officeart/2008/layout/CaptionedPictures"/>
    <dgm:cxn modelId="{BD22C1D4-C4BA-43CB-9EE4-09E3A6DEF787}" type="presParOf" srcId="{036261D3-5212-4303-9328-FECD3CE3C1A8}" destId="{47987683-DA0F-4ED0-8775-C289893D7ECA}" srcOrd="3" destOrd="0" presId="urn:microsoft.com/office/officeart/2008/layout/CaptionedPictures"/>
    <dgm:cxn modelId="{03160259-CAD8-485B-94B0-52A553BD0E9F}" type="presParOf" srcId="{036261D3-5212-4303-9328-FECD3CE3C1A8}" destId="{E7FD2678-46C2-4259-8498-4FB08323C177}" srcOrd="4" destOrd="0" presId="urn:microsoft.com/office/officeart/2008/layout/CaptionedPictures"/>
    <dgm:cxn modelId="{B9C68A16-78B0-4194-90DE-DBF96B3F15E7}" type="presParOf" srcId="{E7FD2678-46C2-4259-8498-4FB08323C177}" destId="{9BCC12E9-E6E6-4BB7-8BD4-852AA21C4A3A}" srcOrd="0" destOrd="0" presId="urn:microsoft.com/office/officeart/2008/layout/CaptionedPictures"/>
    <dgm:cxn modelId="{6CA781CC-1C4E-43AC-8AD2-A1CFD6ADD1A0}" type="presParOf" srcId="{E7FD2678-46C2-4259-8498-4FB08323C177}" destId="{2973158B-5BB3-4886-BFC3-EC8BF54EC0EB}" srcOrd="1" destOrd="0" presId="urn:microsoft.com/office/officeart/2008/layout/CaptionedPictures"/>
    <dgm:cxn modelId="{9FAB82BA-71A0-47E0-A3DD-C511D0886ABD}" type="presParOf" srcId="{E7FD2678-46C2-4259-8498-4FB08323C177}" destId="{CD351268-BEB2-4011-AF64-2202E0C30437}" srcOrd="2" destOrd="0" presId="urn:microsoft.com/office/officeart/2008/layout/CaptionedPictures"/>
    <dgm:cxn modelId="{4971D353-0BCE-4887-A5F4-A9C06E7D6220}" type="presParOf" srcId="{CD351268-BEB2-4011-AF64-2202E0C30437}" destId="{AE1B2510-6D21-4466-B267-1EDFF5DE0A37}" srcOrd="0" destOrd="0" presId="urn:microsoft.com/office/officeart/2008/layout/CaptionedPictures"/>
    <dgm:cxn modelId="{C00CC348-1C0E-4C55-9A68-C945351D42E7}" type="presParOf" srcId="{CD351268-BEB2-4011-AF64-2202E0C30437}" destId="{72A7CDA5-52B0-40D2-A6BF-142BE9847475}" srcOrd="1" destOrd="0" presId="urn:microsoft.com/office/officeart/2008/layout/CaptionedPicture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3E295D2-81D5-453F-8081-6F7D8CC2C2ED}"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IN"/>
        </a:p>
      </dgm:t>
    </dgm:pt>
    <dgm:pt modelId="{16497FCE-82F5-42DD-8B6F-9F1D477AB426}">
      <dgm:prSet phldrT="[Text]"/>
      <dgm:spPr/>
      <dgm:t>
        <a:bodyPr/>
        <a:lstStyle/>
        <a:p>
          <a:r>
            <a:rPr lang="en-IN"/>
            <a:t>Environment</a:t>
          </a:r>
        </a:p>
      </dgm:t>
    </dgm:pt>
    <dgm:pt modelId="{E0C93821-5E1B-4C18-9B83-E5EAC329680C}" type="parTrans" cxnId="{B4B1E5A3-3068-4A39-8BF8-BED8087304BD}">
      <dgm:prSet/>
      <dgm:spPr/>
      <dgm:t>
        <a:bodyPr/>
        <a:lstStyle/>
        <a:p>
          <a:endParaRPr lang="en-IN"/>
        </a:p>
      </dgm:t>
    </dgm:pt>
    <dgm:pt modelId="{C751CB7A-954A-4292-9A1B-71C69611FFF0}" type="sibTrans" cxnId="{B4B1E5A3-3068-4A39-8BF8-BED8087304BD}">
      <dgm:prSet/>
      <dgm:spPr/>
      <dgm:t>
        <a:bodyPr/>
        <a:lstStyle/>
        <a:p>
          <a:endParaRPr lang="en-IN"/>
        </a:p>
      </dgm:t>
    </dgm:pt>
    <dgm:pt modelId="{2FCBC966-DCD9-4B69-8CEF-29100106D31D}">
      <dgm:prSet custT="1"/>
      <dgm:spPr/>
      <dgm:t>
        <a:bodyPr/>
        <a:lstStyle/>
        <a:p>
          <a:r>
            <a:rPr lang="en-US" sz="1800"/>
            <a:t>Does this program have a net positive impact on the environment?</a:t>
          </a:r>
          <a:endParaRPr lang="en-IN" sz="1800"/>
        </a:p>
      </dgm:t>
    </dgm:pt>
    <dgm:pt modelId="{0148B586-AF58-4FA3-A5C2-16CD0DFCB1FF}" type="parTrans" cxnId="{2DA9FB41-2C3E-4851-BA21-DC2448967124}">
      <dgm:prSet/>
      <dgm:spPr/>
      <dgm:t>
        <a:bodyPr/>
        <a:lstStyle/>
        <a:p>
          <a:endParaRPr lang="en-IN"/>
        </a:p>
      </dgm:t>
    </dgm:pt>
    <dgm:pt modelId="{AFB1E4A2-28A2-456B-8EAE-5725F9561EF3}" type="sibTrans" cxnId="{2DA9FB41-2C3E-4851-BA21-DC2448967124}">
      <dgm:prSet/>
      <dgm:spPr/>
      <dgm:t>
        <a:bodyPr/>
        <a:lstStyle/>
        <a:p>
          <a:endParaRPr lang="en-IN"/>
        </a:p>
      </dgm:t>
    </dgm:pt>
    <dgm:pt modelId="{DFC38A16-B0AC-494D-B023-6B8D283C0291}">
      <dgm:prSet/>
      <dgm:spPr/>
      <dgm:t>
        <a:bodyPr/>
        <a:lstStyle/>
        <a:p>
          <a:r>
            <a:rPr lang="en-IN"/>
            <a:t> Social</a:t>
          </a:r>
        </a:p>
      </dgm:t>
    </dgm:pt>
    <dgm:pt modelId="{373D7C77-C724-45AD-8A75-E269212F6D72}" type="parTrans" cxnId="{C84CC462-482D-4012-9F99-F27EEF731D27}">
      <dgm:prSet/>
      <dgm:spPr/>
      <dgm:t>
        <a:bodyPr/>
        <a:lstStyle/>
        <a:p>
          <a:endParaRPr lang="en-IN"/>
        </a:p>
      </dgm:t>
    </dgm:pt>
    <dgm:pt modelId="{FA3D79BF-30AD-4CED-BA35-0109B82CA2F7}" type="sibTrans" cxnId="{C84CC462-482D-4012-9F99-F27EEF731D27}">
      <dgm:prSet/>
      <dgm:spPr/>
      <dgm:t>
        <a:bodyPr/>
        <a:lstStyle/>
        <a:p>
          <a:endParaRPr lang="en-IN"/>
        </a:p>
      </dgm:t>
    </dgm:pt>
    <dgm:pt modelId="{BD4F02FD-8771-40C5-B5EE-CCE57DCF3BB3}">
      <dgm:prSet custT="1"/>
      <dgm:spPr/>
      <dgm:t>
        <a:bodyPr/>
        <a:lstStyle/>
        <a:p>
          <a:r>
            <a:rPr lang="en-US" sz="1800"/>
            <a:t> Is this initiative good for all people?</a:t>
          </a:r>
          <a:endParaRPr lang="en-IN" sz="1800"/>
        </a:p>
      </dgm:t>
    </dgm:pt>
    <dgm:pt modelId="{5C1A6BAB-C19D-4371-B6C5-CB4AA3C86750}" type="parTrans" cxnId="{B05F4786-0959-44E5-AE79-CF05C5097726}">
      <dgm:prSet/>
      <dgm:spPr/>
      <dgm:t>
        <a:bodyPr/>
        <a:lstStyle/>
        <a:p>
          <a:endParaRPr lang="en-IN"/>
        </a:p>
      </dgm:t>
    </dgm:pt>
    <dgm:pt modelId="{49678F7E-C10D-4A9B-8A86-E18DC212D9CB}" type="sibTrans" cxnId="{B05F4786-0959-44E5-AE79-CF05C5097726}">
      <dgm:prSet/>
      <dgm:spPr/>
      <dgm:t>
        <a:bodyPr/>
        <a:lstStyle/>
        <a:p>
          <a:endParaRPr lang="en-IN"/>
        </a:p>
      </dgm:t>
    </dgm:pt>
    <dgm:pt modelId="{5232C733-006E-49A0-86C1-B4FE168DDFDE}">
      <dgm:prSet/>
      <dgm:spPr/>
      <dgm:t>
        <a:bodyPr/>
        <a:lstStyle/>
        <a:p>
          <a:r>
            <a:rPr lang="en-IN"/>
            <a:t> Economic</a:t>
          </a:r>
        </a:p>
      </dgm:t>
    </dgm:pt>
    <dgm:pt modelId="{6CB1D86C-8233-4C69-9D21-5B82F9870883}" type="parTrans" cxnId="{BE274F0B-9B9A-4450-B53E-D384B68F34A0}">
      <dgm:prSet/>
      <dgm:spPr/>
      <dgm:t>
        <a:bodyPr/>
        <a:lstStyle/>
        <a:p>
          <a:endParaRPr lang="en-IN"/>
        </a:p>
      </dgm:t>
    </dgm:pt>
    <dgm:pt modelId="{4B194019-B1B5-48E5-A269-B13DC7DB4D35}" type="sibTrans" cxnId="{BE274F0B-9B9A-4450-B53E-D384B68F34A0}">
      <dgm:prSet/>
      <dgm:spPr/>
      <dgm:t>
        <a:bodyPr/>
        <a:lstStyle/>
        <a:p>
          <a:endParaRPr lang="en-IN"/>
        </a:p>
      </dgm:t>
    </dgm:pt>
    <dgm:pt modelId="{64022F5E-B2BF-405F-BDDE-5800CDE58136}">
      <dgm:prSet custT="1"/>
      <dgm:spPr/>
      <dgm:t>
        <a:bodyPr/>
        <a:lstStyle/>
        <a:p>
          <a:r>
            <a:rPr lang="en-US" sz="1800"/>
            <a:t> Is this project financially self-sustaining</a:t>
          </a:r>
          <a:endParaRPr lang="en-IN" sz="1800"/>
        </a:p>
      </dgm:t>
    </dgm:pt>
    <dgm:pt modelId="{7B125C61-BC2A-4849-B7BA-39567CDE7C42}" type="parTrans" cxnId="{00285BBE-C13E-43B6-9BCA-3CC456930396}">
      <dgm:prSet/>
      <dgm:spPr/>
      <dgm:t>
        <a:bodyPr/>
        <a:lstStyle/>
        <a:p>
          <a:endParaRPr lang="en-IN"/>
        </a:p>
      </dgm:t>
    </dgm:pt>
    <dgm:pt modelId="{C7EE4FF0-0AC3-4BAD-91C9-D968DB923954}" type="sibTrans" cxnId="{00285BBE-C13E-43B6-9BCA-3CC456930396}">
      <dgm:prSet/>
      <dgm:spPr/>
      <dgm:t>
        <a:bodyPr/>
        <a:lstStyle/>
        <a:p>
          <a:endParaRPr lang="en-IN"/>
        </a:p>
      </dgm:t>
    </dgm:pt>
    <dgm:pt modelId="{C50F5068-D6E2-4837-B3EC-E83A54FEC68C}" type="pres">
      <dgm:prSet presAssocID="{53E295D2-81D5-453F-8081-6F7D8CC2C2ED}" presName="rootnode" presStyleCnt="0">
        <dgm:presLayoutVars>
          <dgm:chMax/>
          <dgm:chPref/>
          <dgm:dir/>
          <dgm:animLvl val="lvl"/>
        </dgm:presLayoutVars>
      </dgm:prSet>
      <dgm:spPr/>
    </dgm:pt>
    <dgm:pt modelId="{3647FD38-200B-42AB-8EDA-E54B1196BE28}" type="pres">
      <dgm:prSet presAssocID="{16497FCE-82F5-42DD-8B6F-9F1D477AB426}" presName="composite" presStyleCnt="0"/>
      <dgm:spPr/>
    </dgm:pt>
    <dgm:pt modelId="{8F0552D0-6BB8-45F6-8E2A-06DADF3347FC}" type="pres">
      <dgm:prSet presAssocID="{16497FCE-82F5-42DD-8B6F-9F1D477AB426}" presName="bentUpArrow1" presStyleLbl="alignImgPlace1" presStyleIdx="0" presStyleCnt="2"/>
      <dgm:spPr/>
    </dgm:pt>
    <dgm:pt modelId="{1838992B-3E1D-44A7-8C03-E077D52A1CBB}" type="pres">
      <dgm:prSet presAssocID="{16497FCE-82F5-42DD-8B6F-9F1D477AB426}" presName="ParentText" presStyleLbl="node1" presStyleIdx="0" presStyleCnt="3">
        <dgm:presLayoutVars>
          <dgm:chMax val="1"/>
          <dgm:chPref val="1"/>
          <dgm:bulletEnabled val="1"/>
        </dgm:presLayoutVars>
      </dgm:prSet>
      <dgm:spPr/>
    </dgm:pt>
    <dgm:pt modelId="{20796C8D-47FE-4867-86E3-99FBA5D3D22D}" type="pres">
      <dgm:prSet presAssocID="{16497FCE-82F5-42DD-8B6F-9F1D477AB426}" presName="ChildText" presStyleLbl="revTx" presStyleIdx="0" presStyleCnt="3" custScaleX="305421" custLinFactX="5540" custLinFactNeighborX="100000" custLinFactNeighborY="4860">
        <dgm:presLayoutVars>
          <dgm:chMax val="0"/>
          <dgm:chPref val="0"/>
          <dgm:bulletEnabled val="1"/>
        </dgm:presLayoutVars>
      </dgm:prSet>
      <dgm:spPr/>
    </dgm:pt>
    <dgm:pt modelId="{C9F7BB58-8430-4A09-9538-DF6714CF6CED}" type="pres">
      <dgm:prSet presAssocID="{C751CB7A-954A-4292-9A1B-71C69611FFF0}" presName="sibTrans" presStyleCnt="0"/>
      <dgm:spPr/>
    </dgm:pt>
    <dgm:pt modelId="{99E256A0-DE93-44E1-BE66-AAA9A69C0B1C}" type="pres">
      <dgm:prSet presAssocID="{DFC38A16-B0AC-494D-B023-6B8D283C0291}" presName="composite" presStyleCnt="0"/>
      <dgm:spPr/>
    </dgm:pt>
    <dgm:pt modelId="{39B6BEAF-5A3C-4817-974E-1318E49F18D2}" type="pres">
      <dgm:prSet presAssocID="{DFC38A16-B0AC-494D-B023-6B8D283C0291}" presName="bentUpArrow1" presStyleLbl="alignImgPlace1" presStyleIdx="1" presStyleCnt="2"/>
      <dgm:spPr/>
    </dgm:pt>
    <dgm:pt modelId="{C03DCF79-549A-49AB-8854-35F2C646BFC3}" type="pres">
      <dgm:prSet presAssocID="{DFC38A16-B0AC-494D-B023-6B8D283C0291}" presName="ParentText" presStyleLbl="node1" presStyleIdx="1" presStyleCnt="3">
        <dgm:presLayoutVars>
          <dgm:chMax val="1"/>
          <dgm:chPref val="1"/>
          <dgm:bulletEnabled val="1"/>
        </dgm:presLayoutVars>
      </dgm:prSet>
      <dgm:spPr/>
    </dgm:pt>
    <dgm:pt modelId="{147B1AA8-991B-4E74-BE42-B5E3E9E1F583}" type="pres">
      <dgm:prSet presAssocID="{DFC38A16-B0AC-494D-B023-6B8D283C0291}" presName="ChildText" presStyleLbl="revTx" presStyleIdx="1" presStyleCnt="3" custScaleX="305421" custLinFactX="5540" custLinFactNeighborX="100000" custLinFactNeighborY="4860">
        <dgm:presLayoutVars>
          <dgm:chMax val="0"/>
          <dgm:chPref val="0"/>
          <dgm:bulletEnabled val="1"/>
        </dgm:presLayoutVars>
      </dgm:prSet>
      <dgm:spPr/>
    </dgm:pt>
    <dgm:pt modelId="{FBEA67A8-5EFF-4275-B341-BE33685405A5}" type="pres">
      <dgm:prSet presAssocID="{FA3D79BF-30AD-4CED-BA35-0109B82CA2F7}" presName="sibTrans" presStyleCnt="0"/>
      <dgm:spPr/>
    </dgm:pt>
    <dgm:pt modelId="{CE00E7D6-E60A-40D2-9B25-94B97EC14083}" type="pres">
      <dgm:prSet presAssocID="{5232C733-006E-49A0-86C1-B4FE168DDFDE}" presName="composite" presStyleCnt="0"/>
      <dgm:spPr/>
    </dgm:pt>
    <dgm:pt modelId="{F9B82CDB-314B-415E-BD04-858DB4EBC4CD}" type="pres">
      <dgm:prSet presAssocID="{5232C733-006E-49A0-86C1-B4FE168DDFDE}" presName="ParentText" presStyleLbl="node1" presStyleIdx="2" presStyleCnt="3">
        <dgm:presLayoutVars>
          <dgm:chMax val="1"/>
          <dgm:chPref val="1"/>
          <dgm:bulletEnabled val="1"/>
        </dgm:presLayoutVars>
      </dgm:prSet>
      <dgm:spPr/>
    </dgm:pt>
    <dgm:pt modelId="{2AA27C42-2568-42C1-82B0-D92E9F4BFD51}" type="pres">
      <dgm:prSet presAssocID="{5232C733-006E-49A0-86C1-B4FE168DDFDE}" presName="FinalChildText" presStyleLbl="revTx" presStyleIdx="2" presStyleCnt="3" custScaleX="305421" custLinFactX="5540" custLinFactNeighborX="100000" custLinFactNeighborY="4860">
        <dgm:presLayoutVars>
          <dgm:chMax val="0"/>
          <dgm:chPref val="0"/>
          <dgm:bulletEnabled val="1"/>
        </dgm:presLayoutVars>
      </dgm:prSet>
      <dgm:spPr/>
    </dgm:pt>
  </dgm:ptLst>
  <dgm:cxnLst>
    <dgm:cxn modelId="{BE274F0B-9B9A-4450-B53E-D384B68F34A0}" srcId="{53E295D2-81D5-453F-8081-6F7D8CC2C2ED}" destId="{5232C733-006E-49A0-86C1-B4FE168DDFDE}" srcOrd="2" destOrd="0" parTransId="{6CB1D86C-8233-4C69-9D21-5B82F9870883}" sibTransId="{4B194019-B1B5-48E5-A269-B13DC7DB4D35}"/>
    <dgm:cxn modelId="{1B1E9F15-71F3-4AB5-88FB-CFC71233A8D3}" type="presOf" srcId="{16497FCE-82F5-42DD-8B6F-9F1D477AB426}" destId="{1838992B-3E1D-44A7-8C03-E077D52A1CBB}" srcOrd="0" destOrd="0" presId="urn:microsoft.com/office/officeart/2005/8/layout/StepDownProcess"/>
    <dgm:cxn modelId="{0E51D41F-72B4-42AC-A867-3C99A2786655}" type="presOf" srcId="{5232C733-006E-49A0-86C1-B4FE168DDFDE}" destId="{F9B82CDB-314B-415E-BD04-858DB4EBC4CD}" srcOrd="0" destOrd="0" presId="urn:microsoft.com/office/officeart/2005/8/layout/StepDownProcess"/>
    <dgm:cxn modelId="{AC45B83A-8C37-43B2-AA8F-8F7CF3C23C52}" type="presOf" srcId="{2FCBC966-DCD9-4B69-8CEF-29100106D31D}" destId="{20796C8D-47FE-4867-86E3-99FBA5D3D22D}" srcOrd="0" destOrd="0" presId="urn:microsoft.com/office/officeart/2005/8/layout/StepDownProcess"/>
    <dgm:cxn modelId="{2DA9FB41-2C3E-4851-BA21-DC2448967124}" srcId="{16497FCE-82F5-42DD-8B6F-9F1D477AB426}" destId="{2FCBC966-DCD9-4B69-8CEF-29100106D31D}" srcOrd="0" destOrd="0" parTransId="{0148B586-AF58-4FA3-A5C2-16CD0DFCB1FF}" sibTransId="{AFB1E4A2-28A2-456B-8EAE-5725F9561EF3}"/>
    <dgm:cxn modelId="{C84CC462-482D-4012-9F99-F27EEF731D27}" srcId="{53E295D2-81D5-453F-8081-6F7D8CC2C2ED}" destId="{DFC38A16-B0AC-494D-B023-6B8D283C0291}" srcOrd="1" destOrd="0" parTransId="{373D7C77-C724-45AD-8A75-E269212F6D72}" sibTransId="{FA3D79BF-30AD-4CED-BA35-0109B82CA2F7}"/>
    <dgm:cxn modelId="{B05F4786-0959-44E5-AE79-CF05C5097726}" srcId="{DFC38A16-B0AC-494D-B023-6B8D283C0291}" destId="{BD4F02FD-8771-40C5-B5EE-CCE57DCF3BB3}" srcOrd="0" destOrd="0" parTransId="{5C1A6BAB-C19D-4371-B6C5-CB4AA3C86750}" sibTransId="{49678F7E-C10D-4A9B-8A86-E18DC212D9CB}"/>
    <dgm:cxn modelId="{DBDE7295-2635-4F2C-9C8D-D48BE817A9A8}" type="presOf" srcId="{DFC38A16-B0AC-494D-B023-6B8D283C0291}" destId="{C03DCF79-549A-49AB-8854-35F2C646BFC3}" srcOrd="0" destOrd="0" presId="urn:microsoft.com/office/officeart/2005/8/layout/StepDownProcess"/>
    <dgm:cxn modelId="{B4B1E5A3-3068-4A39-8BF8-BED8087304BD}" srcId="{53E295D2-81D5-453F-8081-6F7D8CC2C2ED}" destId="{16497FCE-82F5-42DD-8B6F-9F1D477AB426}" srcOrd="0" destOrd="0" parTransId="{E0C93821-5E1B-4C18-9B83-E5EAC329680C}" sibTransId="{C751CB7A-954A-4292-9A1B-71C69611FFF0}"/>
    <dgm:cxn modelId="{4F3DFEB6-4302-44EA-8C7E-70C71068C761}" type="presOf" srcId="{64022F5E-B2BF-405F-BDDE-5800CDE58136}" destId="{2AA27C42-2568-42C1-82B0-D92E9F4BFD51}" srcOrd="0" destOrd="0" presId="urn:microsoft.com/office/officeart/2005/8/layout/StepDownProcess"/>
    <dgm:cxn modelId="{3B1561B7-86D8-4760-AE97-AD00B32DC30F}" type="presOf" srcId="{BD4F02FD-8771-40C5-B5EE-CCE57DCF3BB3}" destId="{147B1AA8-991B-4E74-BE42-B5E3E9E1F583}" srcOrd="0" destOrd="0" presId="urn:microsoft.com/office/officeart/2005/8/layout/StepDownProcess"/>
    <dgm:cxn modelId="{00285BBE-C13E-43B6-9BCA-3CC456930396}" srcId="{5232C733-006E-49A0-86C1-B4FE168DDFDE}" destId="{64022F5E-B2BF-405F-BDDE-5800CDE58136}" srcOrd="0" destOrd="0" parTransId="{7B125C61-BC2A-4849-B7BA-39567CDE7C42}" sibTransId="{C7EE4FF0-0AC3-4BAD-91C9-D968DB923954}"/>
    <dgm:cxn modelId="{3165E5F8-555A-455E-AE06-9772DAD20242}" type="presOf" srcId="{53E295D2-81D5-453F-8081-6F7D8CC2C2ED}" destId="{C50F5068-D6E2-4837-B3EC-E83A54FEC68C}" srcOrd="0" destOrd="0" presId="urn:microsoft.com/office/officeart/2005/8/layout/StepDownProcess"/>
    <dgm:cxn modelId="{BCA746E0-484D-4E7B-A52B-79FA2682196D}" type="presParOf" srcId="{C50F5068-D6E2-4837-B3EC-E83A54FEC68C}" destId="{3647FD38-200B-42AB-8EDA-E54B1196BE28}" srcOrd="0" destOrd="0" presId="urn:microsoft.com/office/officeart/2005/8/layout/StepDownProcess"/>
    <dgm:cxn modelId="{5461E432-5FA6-4B41-ADE8-9F0656192E2D}" type="presParOf" srcId="{3647FD38-200B-42AB-8EDA-E54B1196BE28}" destId="{8F0552D0-6BB8-45F6-8E2A-06DADF3347FC}" srcOrd="0" destOrd="0" presId="urn:microsoft.com/office/officeart/2005/8/layout/StepDownProcess"/>
    <dgm:cxn modelId="{8B595C4B-7412-461E-B477-068B831BD8FC}" type="presParOf" srcId="{3647FD38-200B-42AB-8EDA-E54B1196BE28}" destId="{1838992B-3E1D-44A7-8C03-E077D52A1CBB}" srcOrd="1" destOrd="0" presId="urn:microsoft.com/office/officeart/2005/8/layout/StepDownProcess"/>
    <dgm:cxn modelId="{9DC98C45-9963-4337-94A4-BEBCA625DC2F}" type="presParOf" srcId="{3647FD38-200B-42AB-8EDA-E54B1196BE28}" destId="{20796C8D-47FE-4867-86E3-99FBA5D3D22D}" srcOrd="2" destOrd="0" presId="urn:microsoft.com/office/officeart/2005/8/layout/StepDownProcess"/>
    <dgm:cxn modelId="{09B64BCE-ED43-40C2-A8C5-168E1B6E1335}" type="presParOf" srcId="{C50F5068-D6E2-4837-B3EC-E83A54FEC68C}" destId="{C9F7BB58-8430-4A09-9538-DF6714CF6CED}" srcOrd="1" destOrd="0" presId="urn:microsoft.com/office/officeart/2005/8/layout/StepDownProcess"/>
    <dgm:cxn modelId="{3774DB26-03E7-4BCF-8E8C-B840F3607095}" type="presParOf" srcId="{C50F5068-D6E2-4837-B3EC-E83A54FEC68C}" destId="{99E256A0-DE93-44E1-BE66-AAA9A69C0B1C}" srcOrd="2" destOrd="0" presId="urn:microsoft.com/office/officeart/2005/8/layout/StepDownProcess"/>
    <dgm:cxn modelId="{4CDC44BA-47F2-4B18-A74F-9375B7F3D454}" type="presParOf" srcId="{99E256A0-DE93-44E1-BE66-AAA9A69C0B1C}" destId="{39B6BEAF-5A3C-4817-974E-1318E49F18D2}" srcOrd="0" destOrd="0" presId="urn:microsoft.com/office/officeart/2005/8/layout/StepDownProcess"/>
    <dgm:cxn modelId="{9944C212-CBA0-4E46-BA21-72B224374A0A}" type="presParOf" srcId="{99E256A0-DE93-44E1-BE66-AAA9A69C0B1C}" destId="{C03DCF79-549A-49AB-8854-35F2C646BFC3}" srcOrd="1" destOrd="0" presId="urn:microsoft.com/office/officeart/2005/8/layout/StepDownProcess"/>
    <dgm:cxn modelId="{B8672CF8-B3A9-4B2F-B2E0-AC4BB6688DEC}" type="presParOf" srcId="{99E256A0-DE93-44E1-BE66-AAA9A69C0B1C}" destId="{147B1AA8-991B-4E74-BE42-B5E3E9E1F583}" srcOrd="2" destOrd="0" presId="urn:microsoft.com/office/officeart/2005/8/layout/StepDownProcess"/>
    <dgm:cxn modelId="{4F0F64DB-1CB4-4F7C-B3FF-23E2FACDCCEC}" type="presParOf" srcId="{C50F5068-D6E2-4837-B3EC-E83A54FEC68C}" destId="{FBEA67A8-5EFF-4275-B341-BE33685405A5}" srcOrd="3" destOrd="0" presId="urn:microsoft.com/office/officeart/2005/8/layout/StepDownProcess"/>
    <dgm:cxn modelId="{D20CF5C8-50EE-43C1-B501-421C426A3EF6}" type="presParOf" srcId="{C50F5068-D6E2-4837-B3EC-E83A54FEC68C}" destId="{CE00E7D6-E60A-40D2-9B25-94B97EC14083}" srcOrd="4" destOrd="0" presId="urn:microsoft.com/office/officeart/2005/8/layout/StepDownProcess"/>
    <dgm:cxn modelId="{5493AB5C-4C25-4285-A2BA-2FDB61C38320}" type="presParOf" srcId="{CE00E7D6-E60A-40D2-9B25-94B97EC14083}" destId="{F9B82CDB-314B-415E-BD04-858DB4EBC4CD}" srcOrd="0" destOrd="0" presId="urn:microsoft.com/office/officeart/2005/8/layout/StepDownProcess"/>
    <dgm:cxn modelId="{8CA9CF7C-14CC-4D8F-BE24-33C11D6B8845}" type="presParOf" srcId="{CE00E7D6-E60A-40D2-9B25-94B97EC14083}" destId="{2AA27C42-2568-42C1-82B0-D92E9F4BFD51}" srcOrd="1"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E687877-F2A1-42E3-B4E6-D1B861E5A09D}"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IN"/>
        </a:p>
      </dgm:t>
    </dgm:pt>
    <dgm:pt modelId="{82E13286-DE93-40DE-A161-CCCC81782AB9}">
      <dgm:prSet phldrT="[Text]" custT="1"/>
      <dgm:spPr/>
      <dgm:t>
        <a:bodyPr/>
        <a:lstStyle/>
        <a:p>
          <a:r>
            <a:rPr lang="en-IN" sz="2200"/>
            <a:t>Resource Efficiency</a:t>
          </a:r>
        </a:p>
      </dgm:t>
    </dgm:pt>
    <dgm:pt modelId="{6EBE38D2-1DEF-410A-8AD3-7D3D8439084D}" type="parTrans" cxnId="{05E1D0B1-BF99-487A-938E-9D7390276570}">
      <dgm:prSet/>
      <dgm:spPr/>
      <dgm:t>
        <a:bodyPr/>
        <a:lstStyle/>
        <a:p>
          <a:endParaRPr lang="en-IN"/>
        </a:p>
      </dgm:t>
    </dgm:pt>
    <dgm:pt modelId="{3B721A4F-CE89-46AE-900F-DCA9A4368DF3}" type="sibTrans" cxnId="{05E1D0B1-BF99-487A-938E-9D7390276570}">
      <dgm:prSet/>
      <dgm:spPr/>
      <dgm:t>
        <a:bodyPr/>
        <a:lstStyle/>
        <a:p>
          <a:endParaRPr lang="en-IN"/>
        </a:p>
      </dgm:t>
    </dgm:pt>
    <dgm:pt modelId="{3A132832-8320-49C1-B98E-7AB6929ED875}">
      <dgm:prSet custT="1"/>
      <dgm:spPr/>
      <dgm:t>
        <a:bodyPr/>
        <a:lstStyle/>
        <a:p>
          <a:r>
            <a:rPr lang="en-US" sz="1800"/>
            <a:t>Optimizing the use of natural resources.</a:t>
          </a:r>
          <a:endParaRPr lang="en-IN" sz="1800"/>
        </a:p>
      </dgm:t>
    </dgm:pt>
    <dgm:pt modelId="{E03B3A31-423C-4400-9939-0C9FF575E24A}" type="parTrans" cxnId="{5B6427B6-3D89-464A-A597-18074C4AACBA}">
      <dgm:prSet/>
      <dgm:spPr/>
      <dgm:t>
        <a:bodyPr/>
        <a:lstStyle/>
        <a:p>
          <a:endParaRPr lang="en-IN"/>
        </a:p>
      </dgm:t>
    </dgm:pt>
    <dgm:pt modelId="{1D765FF4-45C8-42C7-8033-7E7979125100}" type="sibTrans" cxnId="{5B6427B6-3D89-464A-A597-18074C4AACBA}">
      <dgm:prSet/>
      <dgm:spPr/>
      <dgm:t>
        <a:bodyPr/>
        <a:lstStyle/>
        <a:p>
          <a:endParaRPr lang="en-IN"/>
        </a:p>
      </dgm:t>
    </dgm:pt>
    <dgm:pt modelId="{BD0367DB-C9B0-4755-9127-7368A4E532E5}">
      <dgm:prSet custT="1"/>
      <dgm:spPr/>
      <dgm:t>
        <a:bodyPr/>
        <a:lstStyle/>
        <a:p>
          <a:r>
            <a:rPr lang="en-IN" sz="2200"/>
            <a:t>Circular Economy</a:t>
          </a:r>
        </a:p>
      </dgm:t>
    </dgm:pt>
    <dgm:pt modelId="{76286D86-9286-4887-A4D7-3E2035F65025}" type="parTrans" cxnId="{1A4FD0B7-9D10-4DCA-B329-3ADD2C77B325}">
      <dgm:prSet/>
      <dgm:spPr/>
      <dgm:t>
        <a:bodyPr/>
        <a:lstStyle/>
        <a:p>
          <a:endParaRPr lang="en-IN"/>
        </a:p>
      </dgm:t>
    </dgm:pt>
    <dgm:pt modelId="{94F43F9A-7A4A-48F6-93E7-3A0A5E13A038}" type="sibTrans" cxnId="{1A4FD0B7-9D10-4DCA-B329-3ADD2C77B325}">
      <dgm:prSet/>
      <dgm:spPr/>
      <dgm:t>
        <a:bodyPr/>
        <a:lstStyle/>
        <a:p>
          <a:endParaRPr lang="en-IN"/>
        </a:p>
      </dgm:t>
    </dgm:pt>
    <dgm:pt modelId="{74563162-194A-41B5-BA87-703F3E7E571D}">
      <dgm:prSet custT="1"/>
      <dgm:spPr/>
      <dgm:t>
        <a:bodyPr/>
        <a:lstStyle/>
        <a:p>
          <a:r>
            <a:rPr lang="en-US" sz="1800"/>
            <a:t>Transitioning from a linear economy to a circular model.</a:t>
          </a:r>
          <a:endParaRPr lang="en-IN" sz="1800"/>
        </a:p>
      </dgm:t>
    </dgm:pt>
    <dgm:pt modelId="{B043655C-92F9-42C4-9CBB-4C85BA575B62}" type="parTrans" cxnId="{0963DD94-7ED0-420C-9551-201193509C74}">
      <dgm:prSet/>
      <dgm:spPr/>
      <dgm:t>
        <a:bodyPr/>
        <a:lstStyle/>
        <a:p>
          <a:endParaRPr lang="en-IN"/>
        </a:p>
      </dgm:t>
    </dgm:pt>
    <dgm:pt modelId="{08721A9F-6FCE-4AB7-8CE4-58E161142F13}" type="sibTrans" cxnId="{0963DD94-7ED0-420C-9551-201193509C74}">
      <dgm:prSet/>
      <dgm:spPr/>
      <dgm:t>
        <a:bodyPr/>
        <a:lstStyle/>
        <a:p>
          <a:endParaRPr lang="en-IN"/>
        </a:p>
      </dgm:t>
    </dgm:pt>
    <dgm:pt modelId="{98090A67-57F0-4030-B05B-8362640A6E38}">
      <dgm:prSet custT="1"/>
      <dgm:spPr/>
      <dgm:t>
        <a:bodyPr/>
        <a:lstStyle/>
        <a:p>
          <a:r>
            <a:rPr lang="en-IN" sz="2200"/>
            <a:t>Life Cycle Assessment (LCA)</a:t>
          </a:r>
        </a:p>
      </dgm:t>
    </dgm:pt>
    <dgm:pt modelId="{2B5FABD4-573F-4922-A4C9-EDA29A3BBBDD}" type="parTrans" cxnId="{61A224B2-F35B-4595-A45F-A36BA9C8AC7E}">
      <dgm:prSet/>
      <dgm:spPr/>
      <dgm:t>
        <a:bodyPr/>
        <a:lstStyle/>
        <a:p>
          <a:endParaRPr lang="en-IN"/>
        </a:p>
      </dgm:t>
    </dgm:pt>
    <dgm:pt modelId="{0F033924-4E6E-4B53-8E08-CADE1ADC670A}" type="sibTrans" cxnId="{61A224B2-F35B-4595-A45F-A36BA9C8AC7E}">
      <dgm:prSet/>
      <dgm:spPr/>
      <dgm:t>
        <a:bodyPr/>
        <a:lstStyle/>
        <a:p>
          <a:endParaRPr lang="en-IN"/>
        </a:p>
      </dgm:t>
    </dgm:pt>
    <dgm:pt modelId="{06349BB8-AD2B-4BE1-A047-D4C3A01E0933}">
      <dgm:prSet custT="1"/>
      <dgm:spPr/>
      <dgm:t>
        <a:bodyPr/>
        <a:lstStyle/>
        <a:p>
          <a:r>
            <a:rPr lang="en-US" sz="1800"/>
            <a:t>Evaluating the environmental impact of a product or process</a:t>
          </a:r>
          <a:endParaRPr lang="en-IN" sz="1800"/>
        </a:p>
      </dgm:t>
    </dgm:pt>
    <dgm:pt modelId="{C9381744-0AD9-4286-8936-D4D604088E5C}" type="parTrans" cxnId="{66988042-8559-40B1-8CAD-95B0934BBA7A}">
      <dgm:prSet/>
      <dgm:spPr/>
      <dgm:t>
        <a:bodyPr/>
        <a:lstStyle/>
        <a:p>
          <a:endParaRPr lang="en-IN"/>
        </a:p>
      </dgm:t>
    </dgm:pt>
    <dgm:pt modelId="{8CE9EB8A-4260-4E89-855B-D0D9B7D11EAA}" type="sibTrans" cxnId="{66988042-8559-40B1-8CAD-95B0934BBA7A}">
      <dgm:prSet/>
      <dgm:spPr/>
      <dgm:t>
        <a:bodyPr/>
        <a:lstStyle/>
        <a:p>
          <a:endParaRPr lang="en-IN"/>
        </a:p>
      </dgm:t>
    </dgm:pt>
    <dgm:pt modelId="{7FAB826C-242A-4383-A090-6BFD0F562D3D}" type="pres">
      <dgm:prSet presAssocID="{6E687877-F2A1-42E3-B4E6-D1B861E5A09D}" presName="Name0" presStyleCnt="0">
        <dgm:presLayoutVars>
          <dgm:dir/>
          <dgm:animLvl val="lvl"/>
          <dgm:resizeHandles val="exact"/>
        </dgm:presLayoutVars>
      </dgm:prSet>
      <dgm:spPr/>
    </dgm:pt>
    <dgm:pt modelId="{083479F6-24FE-49D9-A9E0-05C5577A08E7}" type="pres">
      <dgm:prSet presAssocID="{82E13286-DE93-40DE-A161-CCCC81782AB9}" presName="linNode" presStyleCnt="0"/>
      <dgm:spPr/>
    </dgm:pt>
    <dgm:pt modelId="{C4EE42EA-3C16-4C3A-AE67-7671B3E66DD1}" type="pres">
      <dgm:prSet presAssocID="{82E13286-DE93-40DE-A161-CCCC81782AB9}" presName="parentText" presStyleLbl="node1" presStyleIdx="0" presStyleCnt="3">
        <dgm:presLayoutVars>
          <dgm:chMax val="1"/>
          <dgm:bulletEnabled val="1"/>
        </dgm:presLayoutVars>
      </dgm:prSet>
      <dgm:spPr/>
    </dgm:pt>
    <dgm:pt modelId="{A4B24D9C-602E-4C94-8D9D-B95E0DA4FFFB}" type="pres">
      <dgm:prSet presAssocID="{82E13286-DE93-40DE-A161-CCCC81782AB9}" presName="descendantText" presStyleLbl="alignAccFollowNode1" presStyleIdx="0" presStyleCnt="3">
        <dgm:presLayoutVars>
          <dgm:bulletEnabled val="1"/>
        </dgm:presLayoutVars>
      </dgm:prSet>
      <dgm:spPr/>
    </dgm:pt>
    <dgm:pt modelId="{E344F286-6694-46BB-999E-494564AF1BCE}" type="pres">
      <dgm:prSet presAssocID="{3B721A4F-CE89-46AE-900F-DCA9A4368DF3}" presName="sp" presStyleCnt="0"/>
      <dgm:spPr/>
    </dgm:pt>
    <dgm:pt modelId="{1243AEA2-3AA3-4266-9B59-880CFED0C3C1}" type="pres">
      <dgm:prSet presAssocID="{BD0367DB-C9B0-4755-9127-7368A4E532E5}" presName="linNode" presStyleCnt="0"/>
      <dgm:spPr/>
    </dgm:pt>
    <dgm:pt modelId="{04AE0D2B-E2C0-4832-BFF0-CC2F12649A76}" type="pres">
      <dgm:prSet presAssocID="{BD0367DB-C9B0-4755-9127-7368A4E532E5}" presName="parentText" presStyleLbl="node1" presStyleIdx="1" presStyleCnt="3">
        <dgm:presLayoutVars>
          <dgm:chMax val="1"/>
          <dgm:bulletEnabled val="1"/>
        </dgm:presLayoutVars>
      </dgm:prSet>
      <dgm:spPr/>
    </dgm:pt>
    <dgm:pt modelId="{6BE312C7-AFBB-4806-AD1A-5B36614E1414}" type="pres">
      <dgm:prSet presAssocID="{BD0367DB-C9B0-4755-9127-7368A4E532E5}" presName="descendantText" presStyleLbl="alignAccFollowNode1" presStyleIdx="1" presStyleCnt="3">
        <dgm:presLayoutVars>
          <dgm:bulletEnabled val="1"/>
        </dgm:presLayoutVars>
      </dgm:prSet>
      <dgm:spPr/>
    </dgm:pt>
    <dgm:pt modelId="{9160F3B3-B922-46CE-98B3-2CCBA88ADA22}" type="pres">
      <dgm:prSet presAssocID="{94F43F9A-7A4A-48F6-93E7-3A0A5E13A038}" presName="sp" presStyleCnt="0"/>
      <dgm:spPr/>
    </dgm:pt>
    <dgm:pt modelId="{D796AD5B-02D0-4347-9590-D593964479AB}" type="pres">
      <dgm:prSet presAssocID="{98090A67-57F0-4030-B05B-8362640A6E38}" presName="linNode" presStyleCnt="0"/>
      <dgm:spPr/>
    </dgm:pt>
    <dgm:pt modelId="{40F8659C-16B3-4743-A087-3480C000A63B}" type="pres">
      <dgm:prSet presAssocID="{98090A67-57F0-4030-B05B-8362640A6E38}" presName="parentText" presStyleLbl="node1" presStyleIdx="2" presStyleCnt="3">
        <dgm:presLayoutVars>
          <dgm:chMax val="1"/>
          <dgm:bulletEnabled val="1"/>
        </dgm:presLayoutVars>
      </dgm:prSet>
      <dgm:spPr/>
    </dgm:pt>
    <dgm:pt modelId="{EAA918DE-ACAD-4F0B-A9BC-F9D178DF2C18}" type="pres">
      <dgm:prSet presAssocID="{98090A67-57F0-4030-B05B-8362640A6E38}" presName="descendantText" presStyleLbl="alignAccFollowNode1" presStyleIdx="2" presStyleCnt="3">
        <dgm:presLayoutVars>
          <dgm:bulletEnabled val="1"/>
        </dgm:presLayoutVars>
      </dgm:prSet>
      <dgm:spPr/>
    </dgm:pt>
  </dgm:ptLst>
  <dgm:cxnLst>
    <dgm:cxn modelId="{59188E09-BE67-41C3-A120-D518E68392FF}" type="presOf" srcId="{82E13286-DE93-40DE-A161-CCCC81782AB9}" destId="{C4EE42EA-3C16-4C3A-AE67-7671B3E66DD1}" srcOrd="0" destOrd="0" presId="urn:microsoft.com/office/officeart/2005/8/layout/vList5"/>
    <dgm:cxn modelId="{F9ADA930-5DEF-495D-BE70-A4F88915CC02}" type="presOf" srcId="{98090A67-57F0-4030-B05B-8362640A6E38}" destId="{40F8659C-16B3-4743-A087-3480C000A63B}" srcOrd="0" destOrd="0" presId="urn:microsoft.com/office/officeart/2005/8/layout/vList5"/>
    <dgm:cxn modelId="{098FA736-1875-43FD-B274-BA7A57B27F78}" type="presOf" srcId="{74563162-194A-41B5-BA87-703F3E7E571D}" destId="{6BE312C7-AFBB-4806-AD1A-5B36614E1414}" srcOrd="0" destOrd="0" presId="urn:microsoft.com/office/officeart/2005/8/layout/vList5"/>
    <dgm:cxn modelId="{66988042-8559-40B1-8CAD-95B0934BBA7A}" srcId="{98090A67-57F0-4030-B05B-8362640A6E38}" destId="{06349BB8-AD2B-4BE1-A047-D4C3A01E0933}" srcOrd="0" destOrd="0" parTransId="{C9381744-0AD9-4286-8936-D4D604088E5C}" sibTransId="{8CE9EB8A-4260-4E89-855B-D0D9B7D11EAA}"/>
    <dgm:cxn modelId="{FF50EE53-D80B-443D-8DF3-1CDD88796407}" type="presOf" srcId="{3A132832-8320-49C1-B98E-7AB6929ED875}" destId="{A4B24D9C-602E-4C94-8D9D-B95E0DA4FFFB}" srcOrd="0" destOrd="0" presId="urn:microsoft.com/office/officeart/2005/8/layout/vList5"/>
    <dgm:cxn modelId="{C77AA786-EC24-4228-A982-8B7090A7C3EB}" type="presOf" srcId="{6E687877-F2A1-42E3-B4E6-D1B861E5A09D}" destId="{7FAB826C-242A-4383-A090-6BFD0F562D3D}" srcOrd="0" destOrd="0" presId="urn:microsoft.com/office/officeart/2005/8/layout/vList5"/>
    <dgm:cxn modelId="{0963DD94-7ED0-420C-9551-201193509C74}" srcId="{BD0367DB-C9B0-4755-9127-7368A4E532E5}" destId="{74563162-194A-41B5-BA87-703F3E7E571D}" srcOrd="0" destOrd="0" parTransId="{B043655C-92F9-42C4-9CBB-4C85BA575B62}" sibTransId="{08721A9F-6FCE-4AB7-8CE4-58E161142F13}"/>
    <dgm:cxn modelId="{05E1D0B1-BF99-487A-938E-9D7390276570}" srcId="{6E687877-F2A1-42E3-B4E6-D1B861E5A09D}" destId="{82E13286-DE93-40DE-A161-CCCC81782AB9}" srcOrd="0" destOrd="0" parTransId="{6EBE38D2-1DEF-410A-8AD3-7D3D8439084D}" sibTransId="{3B721A4F-CE89-46AE-900F-DCA9A4368DF3}"/>
    <dgm:cxn modelId="{61A224B2-F35B-4595-A45F-A36BA9C8AC7E}" srcId="{6E687877-F2A1-42E3-B4E6-D1B861E5A09D}" destId="{98090A67-57F0-4030-B05B-8362640A6E38}" srcOrd="2" destOrd="0" parTransId="{2B5FABD4-573F-4922-A4C9-EDA29A3BBBDD}" sibTransId="{0F033924-4E6E-4B53-8E08-CADE1ADC670A}"/>
    <dgm:cxn modelId="{5B6427B6-3D89-464A-A597-18074C4AACBA}" srcId="{82E13286-DE93-40DE-A161-CCCC81782AB9}" destId="{3A132832-8320-49C1-B98E-7AB6929ED875}" srcOrd="0" destOrd="0" parTransId="{E03B3A31-423C-4400-9939-0C9FF575E24A}" sibTransId="{1D765FF4-45C8-42C7-8033-7E7979125100}"/>
    <dgm:cxn modelId="{1A4FD0B7-9D10-4DCA-B329-3ADD2C77B325}" srcId="{6E687877-F2A1-42E3-B4E6-D1B861E5A09D}" destId="{BD0367DB-C9B0-4755-9127-7368A4E532E5}" srcOrd="1" destOrd="0" parTransId="{76286D86-9286-4887-A4D7-3E2035F65025}" sibTransId="{94F43F9A-7A4A-48F6-93E7-3A0A5E13A038}"/>
    <dgm:cxn modelId="{1DCCC7C8-BCFA-4247-8517-E72A95E6261D}" type="presOf" srcId="{BD0367DB-C9B0-4755-9127-7368A4E532E5}" destId="{04AE0D2B-E2C0-4832-BFF0-CC2F12649A76}" srcOrd="0" destOrd="0" presId="urn:microsoft.com/office/officeart/2005/8/layout/vList5"/>
    <dgm:cxn modelId="{B55E2BCD-2B34-4151-9BEA-94F9A5B1A361}" type="presOf" srcId="{06349BB8-AD2B-4BE1-A047-D4C3A01E0933}" destId="{EAA918DE-ACAD-4F0B-A9BC-F9D178DF2C18}" srcOrd="0" destOrd="0" presId="urn:microsoft.com/office/officeart/2005/8/layout/vList5"/>
    <dgm:cxn modelId="{8DFAE9BE-5796-409B-9260-7ACEDBB8C85F}" type="presParOf" srcId="{7FAB826C-242A-4383-A090-6BFD0F562D3D}" destId="{083479F6-24FE-49D9-A9E0-05C5577A08E7}" srcOrd="0" destOrd="0" presId="urn:microsoft.com/office/officeart/2005/8/layout/vList5"/>
    <dgm:cxn modelId="{95C2AC3E-6AA6-4334-AA11-741038F877F5}" type="presParOf" srcId="{083479F6-24FE-49D9-A9E0-05C5577A08E7}" destId="{C4EE42EA-3C16-4C3A-AE67-7671B3E66DD1}" srcOrd="0" destOrd="0" presId="urn:microsoft.com/office/officeart/2005/8/layout/vList5"/>
    <dgm:cxn modelId="{C7BB98D2-5217-45E1-9D04-9363243451A0}" type="presParOf" srcId="{083479F6-24FE-49D9-A9E0-05C5577A08E7}" destId="{A4B24D9C-602E-4C94-8D9D-B95E0DA4FFFB}" srcOrd="1" destOrd="0" presId="urn:microsoft.com/office/officeart/2005/8/layout/vList5"/>
    <dgm:cxn modelId="{3EACCFB4-5FD2-40EF-AE15-30EBFABE179B}" type="presParOf" srcId="{7FAB826C-242A-4383-A090-6BFD0F562D3D}" destId="{E344F286-6694-46BB-999E-494564AF1BCE}" srcOrd="1" destOrd="0" presId="urn:microsoft.com/office/officeart/2005/8/layout/vList5"/>
    <dgm:cxn modelId="{15EA011E-5485-4EC2-A7E0-7D2921D8DD89}" type="presParOf" srcId="{7FAB826C-242A-4383-A090-6BFD0F562D3D}" destId="{1243AEA2-3AA3-4266-9B59-880CFED0C3C1}" srcOrd="2" destOrd="0" presId="urn:microsoft.com/office/officeart/2005/8/layout/vList5"/>
    <dgm:cxn modelId="{7C984060-5214-4756-99F7-A226914CB943}" type="presParOf" srcId="{1243AEA2-3AA3-4266-9B59-880CFED0C3C1}" destId="{04AE0D2B-E2C0-4832-BFF0-CC2F12649A76}" srcOrd="0" destOrd="0" presId="urn:microsoft.com/office/officeart/2005/8/layout/vList5"/>
    <dgm:cxn modelId="{CC011135-4438-45DA-A275-0D1814A680B2}" type="presParOf" srcId="{1243AEA2-3AA3-4266-9B59-880CFED0C3C1}" destId="{6BE312C7-AFBB-4806-AD1A-5B36614E1414}" srcOrd="1" destOrd="0" presId="urn:microsoft.com/office/officeart/2005/8/layout/vList5"/>
    <dgm:cxn modelId="{154D7D53-5014-4F9E-AD74-4B808D1AB038}" type="presParOf" srcId="{7FAB826C-242A-4383-A090-6BFD0F562D3D}" destId="{9160F3B3-B922-46CE-98B3-2CCBA88ADA22}" srcOrd="3" destOrd="0" presId="urn:microsoft.com/office/officeart/2005/8/layout/vList5"/>
    <dgm:cxn modelId="{7AB75D9A-05B3-4410-93EA-E8EF95B84C88}" type="presParOf" srcId="{7FAB826C-242A-4383-A090-6BFD0F562D3D}" destId="{D796AD5B-02D0-4347-9590-D593964479AB}" srcOrd="4" destOrd="0" presId="urn:microsoft.com/office/officeart/2005/8/layout/vList5"/>
    <dgm:cxn modelId="{812AC271-D9C5-46A8-ADB3-B578700BB442}" type="presParOf" srcId="{D796AD5B-02D0-4347-9590-D593964479AB}" destId="{40F8659C-16B3-4743-A087-3480C000A63B}" srcOrd="0" destOrd="0" presId="urn:microsoft.com/office/officeart/2005/8/layout/vList5"/>
    <dgm:cxn modelId="{C0BBB851-E2A4-4F4C-A51B-EE526C857D5F}" type="presParOf" srcId="{D796AD5B-02D0-4347-9590-D593964479AB}" destId="{EAA918DE-ACAD-4F0B-A9BC-F9D178DF2C18}"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12E32CE-35A8-4C27-AC0C-F259B0A6EDEB}" type="doc">
      <dgm:prSet loTypeId="urn:microsoft.com/office/officeart/2008/layout/CaptionedPictures" loCatId="picture" qsTypeId="urn:microsoft.com/office/officeart/2005/8/quickstyle/simple1" qsCatId="simple" csTypeId="urn:microsoft.com/office/officeart/2005/8/colors/accent1_2" csCatId="accent1" phldr="1"/>
      <dgm:spPr/>
      <dgm:t>
        <a:bodyPr/>
        <a:lstStyle/>
        <a:p>
          <a:endParaRPr lang="en-IN"/>
        </a:p>
      </dgm:t>
    </dgm:pt>
    <dgm:pt modelId="{6EC490D3-3283-411C-B140-F459437AC6B1}">
      <dgm:prSet phldrT="[Text]"/>
      <dgm:spPr/>
      <dgm:t>
        <a:bodyPr/>
        <a:lstStyle/>
        <a:p>
          <a:r>
            <a:rPr lang="en-IN"/>
            <a:t>Education and Awareness Campaigns</a:t>
          </a:r>
        </a:p>
      </dgm:t>
    </dgm:pt>
    <dgm:pt modelId="{EB9E663D-3899-4426-9C3B-91994E12B5E7}" type="parTrans" cxnId="{06FCB01F-7A79-4F43-8A77-919DD94AB868}">
      <dgm:prSet/>
      <dgm:spPr/>
      <dgm:t>
        <a:bodyPr/>
        <a:lstStyle/>
        <a:p>
          <a:endParaRPr lang="en-IN"/>
        </a:p>
      </dgm:t>
    </dgm:pt>
    <dgm:pt modelId="{881A9311-FE58-480D-8FCD-060F88E38B93}" type="sibTrans" cxnId="{06FCB01F-7A79-4F43-8A77-919DD94AB868}">
      <dgm:prSet/>
      <dgm:spPr/>
      <dgm:t>
        <a:bodyPr/>
        <a:lstStyle/>
        <a:p>
          <a:endParaRPr lang="en-IN"/>
        </a:p>
      </dgm:t>
    </dgm:pt>
    <dgm:pt modelId="{BDA6B9B7-E593-4BD0-8B02-E69727A01FC2}">
      <dgm:prSet/>
      <dgm:spPr/>
      <dgm:t>
        <a:bodyPr/>
        <a:lstStyle/>
        <a:p>
          <a:r>
            <a:rPr lang="en-IN"/>
            <a:t>Corporate Social Responsibility (CSR)</a:t>
          </a:r>
        </a:p>
      </dgm:t>
    </dgm:pt>
    <dgm:pt modelId="{0522EB1A-FB1F-454F-88CA-0FD0045A6065}" type="sibTrans" cxnId="{B2AAE390-A0DE-4EA5-B6DE-74520CFEB491}">
      <dgm:prSet/>
      <dgm:spPr/>
      <dgm:t>
        <a:bodyPr/>
        <a:lstStyle/>
        <a:p>
          <a:endParaRPr lang="en-IN"/>
        </a:p>
      </dgm:t>
    </dgm:pt>
    <dgm:pt modelId="{27F07843-0C85-48DC-A1CB-4E9125FD2201}" type="parTrans" cxnId="{B2AAE390-A0DE-4EA5-B6DE-74520CFEB491}">
      <dgm:prSet/>
      <dgm:spPr/>
      <dgm:t>
        <a:bodyPr/>
        <a:lstStyle/>
        <a:p>
          <a:endParaRPr lang="en-IN"/>
        </a:p>
      </dgm:t>
    </dgm:pt>
    <dgm:pt modelId="{D8B1807D-BD1B-4FA7-8C65-ED5411A99533}">
      <dgm:prSet/>
      <dgm:spPr/>
      <dgm:t>
        <a:bodyPr/>
        <a:lstStyle/>
        <a:p>
          <a:r>
            <a:rPr lang="en-IN"/>
            <a:t>Community-led Initiatives</a:t>
          </a:r>
        </a:p>
      </dgm:t>
    </dgm:pt>
    <dgm:pt modelId="{7A3D03E6-0D67-4F62-BC9F-535CBCD4210E}" type="sibTrans" cxnId="{849B56A5-9DB2-4B38-80F6-E0036DB10169}">
      <dgm:prSet/>
      <dgm:spPr/>
      <dgm:t>
        <a:bodyPr/>
        <a:lstStyle/>
        <a:p>
          <a:endParaRPr lang="en-IN"/>
        </a:p>
      </dgm:t>
    </dgm:pt>
    <dgm:pt modelId="{4CB8E4E3-0EE8-42AB-8705-13A35EDB5E57}" type="parTrans" cxnId="{849B56A5-9DB2-4B38-80F6-E0036DB10169}">
      <dgm:prSet/>
      <dgm:spPr/>
      <dgm:t>
        <a:bodyPr/>
        <a:lstStyle/>
        <a:p>
          <a:endParaRPr lang="en-IN"/>
        </a:p>
      </dgm:t>
    </dgm:pt>
    <dgm:pt modelId="{F208B5FF-DF7B-4A16-A6D3-B24B412889E3}">
      <dgm:prSet/>
      <dgm:spPr/>
      <dgm:t>
        <a:bodyPr/>
        <a:lstStyle/>
        <a:p>
          <a:r>
            <a:rPr lang="en-US"/>
            <a:t>Promoting environmental literacy and resource conservation behaviors.</a:t>
          </a:r>
          <a:endParaRPr lang="en-IN"/>
        </a:p>
      </dgm:t>
    </dgm:pt>
    <dgm:pt modelId="{B7C02851-2517-4959-B07E-3042177CEE21}" type="parTrans" cxnId="{B0CCC825-4613-4213-A937-FD0942F8B358}">
      <dgm:prSet/>
      <dgm:spPr/>
      <dgm:t>
        <a:bodyPr/>
        <a:lstStyle/>
        <a:p>
          <a:endParaRPr lang="en-IN"/>
        </a:p>
      </dgm:t>
    </dgm:pt>
    <dgm:pt modelId="{E66CD8DA-7ADB-48AF-BD3A-A97646295DED}" type="sibTrans" cxnId="{B0CCC825-4613-4213-A937-FD0942F8B358}">
      <dgm:prSet/>
      <dgm:spPr/>
      <dgm:t>
        <a:bodyPr/>
        <a:lstStyle/>
        <a:p>
          <a:endParaRPr lang="en-IN"/>
        </a:p>
      </dgm:t>
    </dgm:pt>
    <dgm:pt modelId="{02FA7B15-FBE8-42A5-AE65-7DFB8FE6B875}">
      <dgm:prSet/>
      <dgm:spPr/>
      <dgm:t>
        <a:bodyPr/>
        <a:lstStyle/>
        <a:p>
          <a:r>
            <a:rPr lang="en-US"/>
            <a:t>Companies adopting sustainability as a core value.</a:t>
          </a:r>
          <a:endParaRPr lang="en-IN"/>
        </a:p>
      </dgm:t>
    </dgm:pt>
    <dgm:pt modelId="{64C1EED8-433D-475B-A3AF-D46F61AB1FF5}" type="parTrans" cxnId="{F5AF71F5-12F9-4E7A-998E-F0EE2D763A96}">
      <dgm:prSet/>
      <dgm:spPr/>
      <dgm:t>
        <a:bodyPr/>
        <a:lstStyle/>
        <a:p>
          <a:endParaRPr lang="en-IN"/>
        </a:p>
      </dgm:t>
    </dgm:pt>
    <dgm:pt modelId="{272D2602-ACBB-47EB-84CA-65C3DD903F95}" type="sibTrans" cxnId="{F5AF71F5-12F9-4E7A-998E-F0EE2D763A96}">
      <dgm:prSet/>
      <dgm:spPr/>
      <dgm:t>
        <a:bodyPr/>
        <a:lstStyle/>
        <a:p>
          <a:endParaRPr lang="en-IN"/>
        </a:p>
      </dgm:t>
    </dgm:pt>
    <dgm:pt modelId="{45FCE7EB-FF57-40A0-8F62-AE9550A69F02}">
      <dgm:prSet/>
      <dgm:spPr/>
      <dgm:t>
        <a:bodyPr/>
        <a:lstStyle/>
        <a:p>
          <a:r>
            <a:rPr lang="en-IN"/>
            <a:t>Grassroots movements encouraging sustainable lifestyles</a:t>
          </a:r>
        </a:p>
      </dgm:t>
    </dgm:pt>
    <dgm:pt modelId="{201F82E6-C2B8-4649-AC09-4803A86ABE0A}" type="parTrans" cxnId="{ED83851E-9185-464B-9A3B-BBE5E7523378}">
      <dgm:prSet/>
      <dgm:spPr/>
      <dgm:t>
        <a:bodyPr/>
        <a:lstStyle/>
        <a:p>
          <a:endParaRPr lang="en-IN"/>
        </a:p>
      </dgm:t>
    </dgm:pt>
    <dgm:pt modelId="{D55A4560-F3F3-44D3-BE00-ADD21FE76FCB}" type="sibTrans" cxnId="{ED83851E-9185-464B-9A3B-BBE5E7523378}">
      <dgm:prSet/>
      <dgm:spPr/>
      <dgm:t>
        <a:bodyPr/>
        <a:lstStyle/>
        <a:p>
          <a:endParaRPr lang="en-IN"/>
        </a:p>
      </dgm:t>
    </dgm:pt>
    <dgm:pt modelId="{036261D3-5212-4303-9328-FECD3CE3C1A8}" type="pres">
      <dgm:prSet presAssocID="{E12E32CE-35A8-4C27-AC0C-F259B0A6EDEB}" presName="Name0" presStyleCnt="0">
        <dgm:presLayoutVars>
          <dgm:chMax/>
          <dgm:chPref/>
          <dgm:dir/>
        </dgm:presLayoutVars>
      </dgm:prSet>
      <dgm:spPr/>
    </dgm:pt>
    <dgm:pt modelId="{8DA5009D-C157-4AF4-9C2B-003BAECF27E0}" type="pres">
      <dgm:prSet presAssocID="{6EC490D3-3283-411C-B140-F459437AC6B1}" presName="composite" presStyleCnt="0">
        <dgm:presLayoutVars>
          <dgm:chMax val="1"/>
          <dgm:chPref val="1"/>
        </dgm:presLayoutVars>
      </dgm:prSet>
      <dgm:spPr/>
    </dgm:pt>
    <dgm:pt modelId="{77C23D1D-0BD9-461D-BEEC-5E7FAFB4C8DA}" type="pres">
      <dgm:prSet presAssocID="{6EC490D3-3283-411C-B140-F459437AC6B1}" presName="Accent" presStyleLbl="trAlignAcc1" presStyleIdx="0" presStyleCnt="3">
        <dgm:presLayoutVars>
          <dgm:chMax val="0"/>
          <dgm:chPref val="0"/>
        </dgm:presLayoutVars>
      </dgm:prSet>
      <dgm:spPr/>
    </dgm:pt>
    <dgm:pt modelId="{4DAC049D-CDD3-470A-A5DB-4476B3332FBC}" type="pres">
      <dgm:prSet presAssocID="{6EC490D3-3283-411C-B140-F459437AC6B1}" presName="Image" presStyleLbl="alignImgPlace1" presStyleIdx="0" presStyleCnt="3">
        <dgm:presLayoutVars>
          <dgm:chMax val="0"/>
          <dgm:chPref val="0"/>
        </dgm:presLayoutVars>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18000" r="-18000"/>
          </a:stretch>
        </a:blipFill>
      </dgm:spPr>
    </dgm:pt>
    <dgm:pt modelId="{31E31698-4752-4A39-B58D-01541D529EF2}" type="pres">
      <dgm:prSet presAssocID="{6EC490D3-3283-411C-B140-F459437AC6B1}" presName="ChildComposite" presStyleCnt="0"/>
      <dgm:spPr/>
    </dgm:pt>
    <dgm:pt modelId="{3EE99AF3-AB0F-44A7-ACCE-2C7A9FD8DE9D}" type="pres">
      <dgm:prSet presAssocID="{6EC490D3-3283-411C-B140-F459437AC6B1}" presName="Child" presStyleLbl="node1" presStyleIdx="0" presStyleCnt="3">
        <dgm:presLayoutVars>
          <dgm:chMax val="0"/>
          <dgm:chPref val="0"/>
          <dgm:bulletEnabled val="1"/>
        </dgm:presLayoutVars>
      </dgm:prSet>
      <dgm:spPr/>
    </dgm:pt>
    <dgm:pt modelId="{416B4BBA-53FF-497E-BF15-1C32A39849B2}" type="pres">
      <dgm:prSet presAssocID="{6EC490D3-3283-411C-B140-F459437AC6B1}" presName="Parent" presStyleLbl="revTx" presStyleIdx="0" presStyleCnt="3">
        <dgm:presLayoutVars>
          <dgm:chMax val="1"/>
          <dgm:chPref val="0"/>
          <dgm:bulletEnabled val="1"/>
        </dgm:presLayoutVars>
      </dgm:prSet>
      <dgm:spPr/>
    </dgm:pt>
    <dgm:pt modelId="{CA5478C3-BEC8-4A80-B53C-016EEF4010A5}" type="pres">
      <dgm:prSet presAssocID="{881A9311-FE58-480D-8FCD-060F88E38B93}" presName="sibTrans" presStyleCnt="0"/>
      <dgm:spPr/>
    </dgm:pt>
    <dgm:pt modelId="{DAC2B263-AB7C-496F-9D70-EBDE73ACDB15}" type="pres">
      <dgm:prSet presAssocID="{BDA6B9B7-E593-4BD0-8B02-E69727A01FC2}" presName="composite" presStyleCnt="0">
        <dgm:presLayoutVars>
          <dgm:chMax val="1"/>
          <dgm:chPref val="1"/>
        </dgm:presLayoutVars>
      </dgm:prSet>
      <dgm:spPr/>
    </dgm:pt>
    <dgm:pt modelId="{B2002E79-77C2-4B28-A862-F00D5F100069}" type="pres">
      <dgm:prSet presAssocID="{BDA6B9B7-E593-4BD0-8B02-E69727A01FC2}" presName="Accent" presStyleLbl="trAlignAcc1" presStyleIdx="1" presStyleCnt="3">
        <dgm:presLayoutVars>
          <dgm:chMax val="0"/>
          <dgm:chPref val="0"/>
        </dgm:presLayoutVars>
      </dgm:prSet>
      <dgm:spPr/>
    </dgm:pt>
    <dgm:pt modelId="{911AB64B-466C-4DDC-9A89-A1F29D1348C7}" type="pres">
      <dgm:prSet presAssocID="{BDA6B9B7-E593-4BD0-8B02-E69727A01FC2}" presName="Image" presStyleLbl="alignImgPlace1" presStyleIdx="1" presStyleCnt="3">
        <dgm:presLayoutVars>
          <dgm:chMax val="0"/>
          <dgm:chPref val="0"/>
        </dgm:presLayoutVars>
      </dgm:prSet>
      <dgm:spPr>
        <a:blipFill>
          <a:blip xmlns:r="http://schemas.openxmlformats.org/officeDocument/2006/relationships" r:embed="rId2">
            <a:extLst>
              <a:ext uri="{28A0092B-C50C-407E-A947-70E740481C1C}">
                <a14:useLocalDpi xmlns:a14="http://schemas.microsoft.com/office/drawing/2010/main" val="0"/>
              </a:ext>
            </a:extLst>
          </a:blip>
          <a:srcRect/>
          <a:stretch>
            <a:fillRect l="-5000" r="-5000"/>
          </a:stretch>
        </a:blipFill>
      </dgm:spPr>
    </dgm:pt>
    <dgm:pt modelId="{385BBC29-E513-4E1A-A3A6-626B5C1D8CE1}" type="pres">
      <dgm:prSet presAssocID="{BDA6B9B7-E593-4BD0-8B02-E69727A01FC2}" presName="ChildComposite" presStyleCnt="0"/>
      <dgm:spPr/>
    </dgm:pt>
    <dgm:pt modelId="{458DD0A0-D24D-4440-AD73-B824DDE3C8A1}" type="pres">
      <dgm:prSet presAssocID="{BDA6B9B7-E593-4BD0-8B02-E69727A01FC2}" presName="Child" presStyleLbl="node1" presStyleIdx="1" presStyleCnt="3">
        <dgm:presLayoutVars>
          <dgm:chMax val="0"/>
          <dgm:chPref val="0"/>
          <dgm:bulletEnabled val="1"/>
        </dgm:presLayoutVars>
      </dgm:prSet>
      <dgm:spPr/>
    </dgm:pt>
    <dgm:pt modelId="{BA68BF55-71AA-4FAA-828D-926D4AE29E80}" type="pres">
      <dgm:prSet presAssocID="{BDA6B9B7-E593-4BD0-8B02-E69727A01FC2}" presName="Parent" presStyleLbl="revTx" presStyleIdx="1" presStyleCnt="3">
        <dgm:presLayoutVars>
          <dgm:chMax val="1"/>
          <dgm:chPref val="0"/>
          <dgm:bulletEnabled val="1"/>
        </dgm:presLayoutVars>
      </dgm:prSet>
      <dgm:spPr/>
    </dgm:pt>
    <dgm:pt modelId="{47987683-DA0F-4ED0-8775-C289893D7ECA}" type="pres">
      <dgm:prSet presAssocID="{0522EB1A-FB1F-454F-88CA-0FD0045A6065}" presName="sibTrans" presStyleCnt="0"/>
      <dgm:spPr/>
    </dgm:pt>
    <dgm:pt modelId="{E7FD2678-46C2-4259-8498-4FB08323C177}" type="pres">
      <dgm:prSet presAssocID="{D8B1807D-BD1B-4FA7-8C65-ED5411A99533}" presName="composite" presStyleCnt="0">
        <dgm:presLayoutVars>
          <dgm:chMax val="1"/>
          <dgm:chPref val="1"/>
        </dgm:presLayoutVars>
      </dgm:prSet>
      <dgm:spPr/>
    </dgm:pt>
    <dgm:pt modelId="{9BCC12E9-E6E6-4BB7-8BD4-852AA21C4A3A}" type="pres">
      <dgm:prSet presAssocID="{D8B1807D-BD1B-4FA7-8C65-ED5411A99533}" presName="Accent" presStyleLbl="trAlignAcc1" presStyleIdx="2" presStyleCnt="3">
        <dgm:presLayoutVars>
          <dgm:chMax val="0"/>
          <dgm:chPref val="0"/>
        </dgm:presLayoutVars>
      </dgm:prSet>
      <dgm:spPr/>
    </dgm:pt>
    <dgm:pt modelId="{2973158B-5BB3-4886-BFC3-EC8BF54EC0EB}" type="pres">
      <dgm:prSet presAssocID="{D8B1807D-BD1B-4FA7-8C65-ED5411A99533}" presName="Image" presStyleLbl="alignImgPlace1" presStyleIdx="2" presStyleCnt="3">
        <dgm:presLayoutVars>
          <dgm:chMax val="0"/>
          <dgm:chPref val="0"/>
        </dgm:presLayoutVars>
      </dgm:prSet>
      <dgm:spPr>
        <a:blipFill>
          <a:blip xmlns:r="http://schemas.openxmlformats.org/officeDocument/2006/relationships" r:embed="rId3">
            <a:extLst>
              <a:ext uri="{28A0092B-C50C-407E-A947-70E740481C1C}">
                <a14:useLocalDpi xmlns:a14="http://schemas.microsoft.com/office/drawing/2010/main" val="0"/>
              </a:ext>
            </a:extLst>
          </a:blip>
          <a:srcRect/>
          <a:stretch>
            <a:fillRect l="-18000" r="-18000"/>
          </a:stretch>
        </a:blipFill>
      </dgm:spPr>
    </dgm:pt>
    <dgm:pt modelId="{CD351268-BEB2-4011-AF64-2202E0C30437}" type="pres">
      <dgm:prSet presAssocID="{D8B1807D-BD1B-4FA7-8C65-ED5411A99533}" presName="ChildComposite" presStyleCnt="0"/>
      <dgm:spPr/>
    </dgm:pt>
    <dgm:pt modelId="{AE1B2510-6D21-4466-B267-1EDFF5DE0A37}" type="pres">
      <dgm:prSet presAssocID="{D8B1807D-BD1B-4FA7-8C65-ED5411A99533}" presName="Child" presStyleLbl="node1" presStyleIdx="2" presStyleCnt="3">
        <dgm:presLayoutVars>
          <dgm:chMax val="0"/>
          <dgm:chPref val="0"/>
          <dgm:bulletEnabled val="1"/>
        </dgm:presLayoutVars>
      </dgm:prSet>
      <dgm:spPr/>
    </dgm:pt>
    <dgm:pt modelId="{72A7CDA5-52B0-40D2-A6BF-142BE9847475}" type="pres">
      <dgm:prSet presAssocID="{D8B1807D-BD1B-4FA7-8C65-ED5411A99533}" presName="Parent" presStyleLbl="revTx" presStyleIdx="2" presStyleCnt="3">
        <dgm:presLayoutVars>
          <dgm:chMax val="1"/>
          <dgm:chPref val="0"/>
          <dgm:bulletEnabled val="1"/>
        </dgm:presLayoutVars>
      </dgm:prSet>
      <dgm:spPr/>
    </dgm:pt>
  </dgm:ptLst>
  <dgm:cxnLst>
    <dgm:cxn modelId="{282F4F11-F6EB-49EC-BA6C-BE73F6255A2A}" type="presOf" srcId="{E12E32CE-35A8-4C27-AC0C-F259B0A6EDEB}" destId="{036261D3-5212-4303-9328-FECD3CE3C1A8}" srcOrd="0" destOrd="0" presId="urn:microsoft.com/office/officeart/2008/layout/CaptionedPictures"/>
    <dgm:cxn modelId="{0DFA101B-0717-4272-A486-79506DE01FB6}" type="presOf" srcId="{F208B5FF-DF7B-4A16-A6D3-B24B412889E3}" destId="{3EE99AF3-AB0F-44A7-ACCE-2C7A9FD8DE9D}" srcOrd="0" destOrd="0" presId="urn:microsoft.com/office/officeart/2008/layout/CaptionedPictures"/>
    <dgm:cxn modelId="{ED83851E-9185-464B-9A3B-BBE5E7523378}" srcId="{D8B1807D-BD1B-4FA7-8C65-ED5411A99533}" destId="{45FCE7EB-FF57-40A0-8F62-AE9550A69F02}" srcOrd="0" destOrd="0" parTransId="{201F82E6-C2B8-4649-AC09-4803A86ABE0A}" sibTransId="{D55A4560-F3F3-44D3-BE00-ADD21FE76FCB}"/>
    <dgm:cxn modelId="{06FCB01F-7A79-4F43-8A77-919DD94AB868}" srcId="{E12E32CE-35A8-4C27-AC0C-F259B0A6EDEB}" destId="{6EC490D3-3283-411C-B140-F459437AC6B1}" srcOrd="0" destOrd="0" parTransId="{EB9E663D-3899-4426-9C3B-91994E12B5E7}" sibTransId="{881A9311-FE58-480D-8FCD-060F88E38B93}"/>
    <dgm:cxn modelId="{B0CCC825-4613-4213-A937-FD0942F8B358}" srcId="{6EC490D3-3283-411C-B140-F459437AC6B1}" destId="{F208B5FF-DF7B-4A16-A6D3-B24B412889E3}" srcOrd="0" destOrd="0" parTransId="{B7C02851-2517-4959-B07E-3042177CEE21}" sibTransId="{E66CD8DA-7ADB-48AF-BD3A-A97646295DED}"/>
    <dgm:cxn modelId="{89403961-03BC-42FE-BCA8-79E0B69B5972}" type="presOf" srcId="{6EC490D3-3283-411C-B140-F459437AC6B1}" destId="{416B4BBA-53FF-497E-BF15-1C32A39849B2}" srcOrd="0" destOrd="0" presId="urn:microsoft.com/office/officeart/2008/layout/CaptionedPictures"/>
    <dgm:cxn modelId="{46127D61-AF17-4079-91D2-660B58E5828D}" type="presOf" srcId="{D8B1807D-BD1B-4FA7-8C65-ED5411A99533}" destId="{72A7CDA5-52B0-40D2-A6BF-142BE9847475}" srcOrd="0" destOrd="0" presId="urn:microsoft.com/office/officeart/2008/layout/CaptionedPictures"/>
    <dgm:cxn modelId="{62456475-0CD1-4FB0-A2AE-9017B7EF499F}" type="presOf" srcId="{02FA7B15-FBE8-42A5-AE65-7DFB8FE6B875}" destId="{458DD0A0-D24D-4440-AD73-B824DDE3C8A1}" srcOrd="0" destOrd="0" presId="urn:microsoft.com/office/officeart/2008/layout/CaptionedPictures"/>
    <dgm:cxn modelId="{78A35058-E358-4BE9-BF75-E35359C86F04}" type="presOf" srcId="{BDA6B9B7-E593-4BD0-8B02-E69727A01FC2}" destId="{BA68BF55-71AA-4FAA-828D-926D4AE29E80}" srcOrd="0" destOrd="0" presId="urn:microsoft.com/office/officeart/2008/layout/CaptionedPictures"/>
    <dgm:cxn modelId="{B2AAE390-A0DE-4EA5-B6DE-74520CFEB491}" srcId="{E12E32CE-35A8-4C27-AC0C-F259B0A6EDEB}" destId="{BDA6B9B7-E593-4BD0-8B02-E69727A01FC2}" srcOrd="1" destOrd="0" parTransId="{27F07843-0C85-48DC-A1CB-4E9125FD2201}" sibTransId="{0522EB1A-FB1F-454F-88CA-0FD0045A6065}"/>
    <dgm:cxn modelId="{4B660FA4-2606-481C-9271-0BF53DB54E61}" type="presOf" srcId="{45FCE7EB-FF57-40A0-8F62-AE9550A69F02}" destId="{AE1B2510-6D21-4466-B267-1EDFF5DE0A37}" srcOrd="0" destOrd="0" presId="urn:microsoft.com/office/officeart/2008/layout/CaptionedPictures"/>
    <dgm:cxn modelId="{849B56A5-9DB2-4B38-80F6-E0036DB10169}" srcId="{E12E32CE-35A8-4C27-AC0C-F259B0A6EDEB}" destId="{D8B1807D-BD1B-4FA7-8C65-ED5411A99533}" srcOrd="2" destOrd="0" parTransId="{4CB8E4E3-0EE8-42AB-8705-13A35EDB5E57}" sibTransId="{7A3D03E6-0D67-4F62-BC9F-535CBCD4210E}"/>
    <dgm:cxn modelId="{F5AF71F5-12F9-4E7A-998E-F0EE2D763A96}" srcId="{BDA6B9B7-E593-4BD0-8B02-E69727A01FC2}" destId="{02FA7B15-FBE8-42A5-AE65-7DFB8FE6B875}" srcOrd="0" destOrd="0" parTransId="{64C1EED8-433D-475B-A3AF-D46F61AB1FF5}" sibTransId="{272D2602-ACBB-47EB-84CA-65C3DD903F95}"/>
    <dgm:cxn modelId="{340728DD-1507-4A13-812E-08FC488E85CB}" type="presParOf" srcId="{036261D3-5212-4303-9328-FECD3CE3C1A8}" destId="{8DA5009D-C157-4AF4-9C2B-003BAECF27E0}" srcOrd="0" destOrd="0" presId="urn:microsoft.com/office/officeart/2008/layout/CaptionedPictures"/>
    <dgm:cxn modelId="{4EF4B5DD-44CD-442C-AF8A-6BFEFF32F73A}" type="presParOf" srcId="{8DA5009D-C157-4AF4-9C2B-003BAECF27E0}" destId="{77C23D1D-0BD9-461D-BEEC-5E7FAFB4C8DA}" srcOrd="0" destOrd="0" presId="urn:microsoft.com/office/officeart/2008/layout/CaptionedPictures"/>
    <dgm:cxn modelId="{A51F3511-4C81-45FB-988B-D8E7CA183322}" type="presParOf" srcId="{8DA5009D-C157-4AF4-9C2B-003BAECF27E0}" destId="{4DAC049D-CDD3-470A-A5DB-4476B3332FBC}" srcOrd="1" destOrd="0" presId="urn:microsoft.com/office/officeart/2008/layout/CaptionedPictures"/>
    <dgm:cxn modelId="{C33736AE-2D19-4C5D-9F79-3FB6D6B8C5F3}" type="presParOf" srcId="{8DA5009D-C157-4AF4-9C2B-003BAECF27E0}" destId="{31E31698-4752-4A39-B58D-01541D529EF2}" srcOrd="2" destOrd="0" presId="urn:microsoft.com/office/officeart/2008/layout/CaptionedPictures"/>
    <dgm:cxn modelId="{F23FDCD0-215A-43C9-A190-153B8420D5C7}" type="presParOf" srcId="{31E31698-4752-4A39-B58D-01541D529EF2}" destId="{3EE99AF3-AB0F-44A7-ACCE-2C7A9FD8DE9D}" srcOrd="0" destOrd="0" presId="urn:microsoft.com/office/officeart/2008/layout/CaptionedPictures"/>
    <dgm:cxn modelId="{A7E1B126-A101-4731-85B7-7F2D9A9A6A78}" type="presParOf" srcId="{31E31698-4752-4A39-B58D-01541D529EF2}" destId="{416B4BBA-53FF-497E-BF15-1C32A39849B2}" srcOrd="1" destOrd="0" presId="urn:microsoft.com/office/officeart/2008/layout/CaptionedPictures"/>
    <dgm:cxn modelId="{E308733C-C688-4A81-B28E-DA3270C9CC44}" type="presParOf" srcId="{036261D3-5212-4303-9328-FECD3CE3C1A8}" destId="{CA5478C3-BEC8-4A80-B53C-016EEF4010A5}" srcOrd="1" destOrd="0" presId="urn:microsoft.com/office/officeart/2008/layout/CaptionedPictures"/>
    <dgm:cxn modelId="{998F9EE6-260A-4E47-A8E8-F78B3740F9DA}" type="presParOf" srcId="{036261D3-5212-4303-9328-FECD3CE3C1A8}" destId="{DAC2B263-AB7C-496F-9D70-EBDE73ACDB15}" srcOrd="2" destOrd="0" presId="urn:microsoft.com/office/officeart/2008/layout/CaptionedPictures"/>
    <dgm:cxn modelId="{3AC26CD1-AA34-41E6-8252-F0F6F7845850}" type="presParOf" srcId="{DAC2B263-AB7C-496F-9D70-EBDE73ACDB15}" destId="{B2002E79-77C2-4B28-A862-F00D5F100069}" srcOrd="0" destOrd="0" presId="urn:microsoft.com/office/officeart/2008/layout/CaptionedPictures"/>
    <dgm:cxn modelId="{6C99E0D2-A0FB-41DF-AB0E-64938109A453}" type="presParOf" srcId="{DAC2B263-AB7C-496F-9D70-EBDE73ACDB15}" destId="{911AB64B-466C-4DDC-9A89-A1F29D1348C7}" srcOrd="1" destOrd="0" presId="urn:microsoft.com/office/officeart/2008/layout/CaptionedPictures"/>
    <dgm:cxn modelId="{2E9CCD49-1F10-466D-B776-2C5A4C4403C8}" type="presParOf" srcId="{DAC2B263-AB7C-496F-9D70-EBDE73ACDB15}" destId="{385BBC29-E513-4E1A-A3A6-626B5C1D8CE1}" srcOrd="2" destOrd="0" presId="urn:microsoft.com/office/officeart/2008/layout/CaptionedPictures"/>
    <dgm:cxn modelId="{08E27035-1966-467D-9187-C6FA35439389}" type="presParOf" srcId="{385BBC29-E513-4E1A-A3A6-626B5C1D8CE1}" destId="{458DD0A0-D24D-4440-AD73-B824DDE3C8A1}" srcOrd="0" destOrd="0" presId="urn:microsoft.com/office/officeart/2008/layout/CaptionedPictures"/>
    <dgm:cxn modelId="{5865B3FA-3A47-448D-83ED-EEE863F800CB}" type="presParOf" srcId="{385BBC29-E513-4E1A-A3A6-626B5C1D8CE1}" destId="{BA68BF55-71AA-4FAA-828D-926D4AE29E80}" srcOrd="1" destOrd="0" presId="urn:microsoft.com/office/officeart/2008/layout/CaptionedPictures"/>
    <dgm:cxn modelId="{77BBBB6E-A223-4A65-B9CB-9496728A019E}" type="presParOf" srcId="{036261D3-5212-4303-9328-FECD3CE3C1A8}" destId="{47987683-DA0F-4ED0-8775-C289893D7ECA}" srcOrd="3" destOrd="0" presId="urn:microsoft.com/office/officeart/2008/layout/CaptionedPictures"/>
    <dgm:cxn modelId="{9F5F719E-E8B4-49D8-B068-67CBA1AF21CB}" type="presParOf" srcId="{036261D3-5212-4303-9328-FECD3CE3C1A8}" destId="{E7FD2678-46C2-4259-8498-4FB08323C177}" srcOrd="4" destOrd="0" presId="urn:microsoft.com/office/officeart/2008/layout/CaptionedPictures"/>
    <dgm:cxn modelId="{421C3B70-843D-4FFB-AF88-3E38D5E80CC6}" type="presParOf" srcId="{E7FD2678-46C2-4259-8498-4FB08323C177}" destId="{9BCC12E9-E6E6-4BB7-8BD4-852AA21C4A3A}" srcOrd="0" destOrd="0" presId="urn:microsoft.com/office/officeart/2008/layout/CaptionedPictures"/>
    <dgm:cxn modelId="{B2415F9B-BFA9-4CC7-92D6-C76D134621B2}" type="presParOf" srcId="{E7FD2678-46C2-4259-8498-4FB08323C177}" destId="{2973158B-5BB3-4886-BFC3-EC8BF54EC0EB}" srcOrd="1" destOrd="0" presId="urn:microsoft.com/office/officeart/2008/layout/CaptionedPictures"/>
    <dgm:cxn modelId="{F7D86FFF-25C7-46BC-AEC6-137B5B5F69D2}" type="presParOf" srcId="{E7FD2678-46C2-4259-8498-4FB08323C177}" destId="{CD351268-BEB2-4011-AF64-2202E0C30437}" srcOrd="2" destOrd="0" presId="urn:microsoft.com/office/officeart/2008/layout/CaptionedPictures"/>
    <dgm:cxn modelId="{CB3263B1-EB62-4319-8B8E-A3FCFFABA36D}" type="presParOf" srcId="{CD351268-BEB2-4011-AF64-2202E0C30437}" destId="{AE1B2510-6D21-4466-B267-1EDFF5DE0A37}" srcOrd="0" destOrd="0" presId="urn:microsoft.com/office/officeart/2008/layout/CaptionedPictures"/>
    <dgm:cxn modelId="{02757FF4-A9C6-40FD-AF4E-CCCBAFEE80C8}" type="presParOf" srcId="{CD351268-BEB2-4011-AF64-2202E0C30437}" destId="{72A7CDA5-52B0-40D2-A6BF-142BE9847475}" srcOrd="1" destOrd="0" presId="urn:microsoft.com/office/officeart/2008/layout/CaptionedPicture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AB1FB6B-13AB-4141-AE0D-E9E3E870A49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84CE2622-505B-409C-AC76-54E9826786DB}">
      <dgm:prSet phldrT="[Text]"/>
      <dgm:spPr/>
      <dgm:t>
        <a:bodyPr/>
        <a:lstStyle/>
        <a:p>
          <a:r>
            <a:rPr lang="en-IN" dirty="0"/>
            <a:t>Solar Power</a:t>
          </a:r>
        </a:p>
      </dgm:t>
    </dgm:pt>
    <dgm:pt modelId="{D2674ED2-AF40-4B09-8B83-8D19153234CB}" type="parTrans" cxnId="{E67CB769-17FD-47C4-A284-2EB3740FD674}">
      <dgm:prSet/>
      <dgm:spPr/>
      <dgm:t>
        <a:bodyPr/>
        <a:lstStyle/>
        <a:p>
          <a:endParaRPr lang="en-IN"/>
        </a:p>
      </dgm:t>
    </dgm:pt>
    <dgm:pt modelId="{54B9557B-ACD6-41FA-9597-6F517934F7BF}" type="sibTrans" cxnId="{E67CB769-17FD-47C4-A284-2EB3740FD674}">
      <dgm:prSet/>
      <dgm:spPr/>
      <dgm:t>
        <a:bodyPr/>
        <a:lstStyle/>
        <a:p>
          <a:endParaRPr lang="en-IN"/>
        </a:p>
      </dgm:t>
    </dgm:pt>
    <dgm:pt modelId="{3342AAB9-884C-4C8F-99E0-C6D3D6020997}">
      <dgm:prSet/>
      <dgm:spPr/>
      <dgm:t>
        <a:bodyPr/>
        <a:lstStyle/>
        <a:p>
          <a:r>
            <a:rPr lang="en-US" dirty="0"/>
            <a:t>PV panels convert sunlight into electricity.</a:t>
          </a:r>
          <a:endParaRPr lang="en-IN" dirty="0"/>
        </a:p>
      </dgm:t>
    </dgm:pt>
    <dgm:pt modelId="{5E2BFB51-302D-4977-8877-3F805C035F42}" type="parTrans" cxnId="{4BC82518-BCCB-499F-8740-A0968F08DDAB}">
      <dgm:prSet/>
      <dgm:spPr/>
      <dgm:t>
        <a:bodyPr/>
        <a:lstStyle/>
        <a:p>
          <a:endParaRPr lang="en-IN"/>
        </a:p>
      </dgm:t>
    </dgm:pt>
    <dgm:pt modelId="{A172E728-F20B-49B8-A24F-CCA994467D2E}" type="sibTrans" cxnId="{4BC82518-BCCB-499F-8740-A0968F08DDAB}">
      <dgm:prSet/>
      <dgm:spPr/>
      <dgm:t>
        <a:bodyPr/>
        <a:lstStyle/>
        <a:p>
          <a:endParaRPr lang="en-IN"/>
        </a:p>
      </dgm:t>
    </dgm:pt>
    <dgm:pt modelId="{BCC38985-2EA3-46FE-9E80-CD3B4FA69DB1}">
      <dgm:prSet/>
      <dgm:spPr/>
      <dgm:t>
        <a:bodyPr/>
        <a:lstStyle/>
        <a:p>
          <a:r>
            <a:rPr lang="en-IN" dirty="0"/>
            <a:t> Wind Energy</a:t>
          </a:r>
        </a:p>
      </dgm:t>
    </dgm:pt>
    <dgm:pt modelId="{3A6FA0AF-EFF1-4D46-88CE-74991B08204D}" type="parTrans" cxnId="{8FCE084D-65BB-4F0B-A13A-0E06C15A19D0}">
      <dgm:prSet/>
      <dgm:spPr/>
      <dgm:t>
        <a:bodyPr/>
        <a:lstStyle/>
        <a:p>
          <a:endParaRPr lang="en-IN"/>
        </a:p>
      </dgm:t>
    </dgm:pt>
    <dgm:pt modelId="{459B868F-E6B1-49E5-881A-CF881AC663E7}" type="sibTrans" cxnId="{8FCE084D-65BB-4F0B-A13A-0E06C15A19D0}">
      <dgm:prSet/>
      <dgm:spPr/>
      <dgm:t>
        <a:bodyPr/>
        <a:lstStyle/>
        <a:p>
          <a:endParaRPr lang="en-IN"/>
        </a:p>
      </dgm:t>
    </dgm:pt>
    <dgm:pt modelId="{6C280753-5986-48D0-94AF-AB644BADFE8B}">
      <dgm:prSet/>
      <dgm:spPr/>
      <dgm:t>
        <a:bodyPr/>
        <a:lstStyle/>
        <a:p>
          <a:r>
            <a:rPr lang="en-US" dirty="0"/>
            <a:t> Wind turbines harness wind power.</a:t>
          </a:r>
          <a:endParaRPr lang="en-IN" dirty="0"/>
        </a:p>
      </dgm:t>
    </dgm:pt>
    <dgm:pt modelId="{2DBF9615-6259-47BE-915E-071C73A0E562}" type="parTrans" cxnId="{4BFA8065-63FE-44E7-BE38-2D21D7190843}">
      <dgm:prSet/>
      <dgm:spPr/>
      <dgm:t>
        <a:bodyPr/>
        <a:lstStyle/>
        <a:p>
          <a:endParaRPr lang="en-IN"/>
        </a:p>
      </dgm:t>
    </dgm:pt>
    <dgm:pt modelId="{E918DE9A-8259-4A27-80F0-852DA7F90D26}" type="sibTrans" cxnId="{4BFA8065-63FE-44E7-BE38-2D21D7190843}">
      <dgm:prSet/>
      <dgm:spPr/>
      <dgm:t>
        <a:bodyPr/>
        <a:lstStyle/>
        <a:p>
          <a:endParaRPr lang="en-IN"/>
        </a:p>
      </dgm:t>
    </dgm:pt>
    <dgm:pt modelId="{0793FC44-C215-40BD-8897-91AA82C677D7}">
      <dgm:prSet/>
      <dgm:spPr/>
      <dgm:t>
        <a:bodyPr/>
        <a:lstStyle/>
        <a:p>
          <a:r>
            <a:rPr lang="en-IN" dirty="0"/>
            <a:t> Hydropower</a:t>
          </a:r>
        </a:p>
      </dgm:t>
    </dgm:pt>
    <dgm:pt modelId="{081513FC-FBBF-456A-AA7A-56D6798D3DC7}" type="parTrans" cxnId="{1BB7983F-0BD9-4950-B91A-B0896FEB4A73}">
      <dgm:prSet/>
      <dgm:spPr/>
      <dgm:t>
        <a:bodyPr/>
        <a:lstStyle/>
        <a:p>
          <a:endParaRPr lang="en-IN"/>
        </a:p>
      </dgm:t>
    </dgm:pt>
    <dgm:pt modelId="{2D69D463-BA82-476F-9F8B-25A49493B852}" type="sibTrans" cxnId="{1BB7983F-0BD9-4950-B91A-B0896FEB4A73}">
      <dgm:prSet/>
      <dgm:spPr/>
      <dgm:t>
        <a:bodyPr/>
        <a:lstStyle/>
        <a:p>
          <a:endParaRPr lang="en-IN"/>
        </a:p>
      </dgm:t>
    </dgm:pt>
    <dgm:pt modelId="{2926894A-2D7E-4850-8349-5B3FDD94075C}">
      <dgm:prSet/>
      <dgm:spPr/>
      <dgm:t>
        <a:bodyPr/>
        <a:lstStyle/>
        <a:p>
          <a:r>
            <a:rPr lang="en-IN" dirty="0"/>
            <a:t> Water turbines generate electricity.</a:t>
          </a:r>
        </a:p>
      </dgm:t>
    </dgm:pt>
    <dgm:pt modelId="{5305788A-342F-45BA-AB13-8434BBABEB17}" type="parTrans" cxnId="{89B6A143-E213-4CB7-8926-C098D29E43F3}">
      <dgm:prSet/>
      <dgm:spPr/>
      <dgm:t>
        <a:bodyPr/>
        <a:lstStyle/>
        <a:p>
          <a:endParaRPr lang="en-IN"/>
        </a:p>
      </dgm:t>
    </dgm:pt>
    <dgm:pt modelId="{2A8723B5-EFCB-4D07-A0FF-D151201749F5}" type="sibTrans" cxnId="{89B6A143-E213-4CB7-8926-C098D29E43F3}">
      <dgm:prSet/>
      <dgm:spPr/>
      <dgm:t>
        <a:bodyPr/>
        <a:lstStyle/>
        <a:p>
          <a:endParaRPr lang="en-IN"/>
        </a:p>
      </dgm:t>
    </dgm:pt>
    <dgm:pt modelId="{511F1845-FD21-45D7-8E57-4B08264237E8}">
      <dgm:prSet/>
      <dgm:spPr/>
      <dgm:t>
        <a:bodyPr/>
        <a:lstStyle/>
        <a:p>
          <a:r>
            <a:rPr lang="en-IN" dirty="0"/>
            <a:t> Geothermal Energy</a:t>
          </a:r>
        </a:p>
      </dgm:t>
    </dgm:pt>
    <dgm:pt modelId="{6DF48869-10C1-4E18-8AE6-E8EFDB0B903E}" type="parTrans" cxnId="{217050BB-7B85-4702-A986-2441A346EDA0}">
      <dgm:prSet/>
      <dgm:spPr/>
      <dgm:t>
        <a:bodyPr/>
        <a:lstStyle/>
        <a:p>
          <a:endParaRPr lang="en-IN"/>
        </a:p>
      </dgm:t>
    </dgm:pt>
    <dgm:pt modelId="{CD095DD1-4D8B-463D-BC9E-661A4949EF4C}" type="sibTrans" cxnId="{217050BB-7B85-4702-A986-2441A346EDA0}">
      <dgm:prSet/>
      <dgm:spPr/>
      <dgm:t>
        <a:bodyPr/>
        <a:lstStyle/>
        <a:p>
          <a:endParaRPr lang="en-IN"/>
        </a:p>
      </dgm:t>
    </dgm:pt>
    <dgm:pt modelId="{F0180DF1-8A5F-4F6F-A9EA-AA3678F287FA}">
      <dgm:prSet/>
      <dgm:spPr/>
      <dgm:t>
        <a:bodyPr/>
        <a:lstStyle/>
        <a:p>
          <a:r>
            <a:rPr lang="en-US" dirty="0"/>
            <a:t> Heat from the Earth generates power.</a:t>
          </a:r>
          <a:endParaRPr lang="en-IN" dirty="0"/>
        </a:p>
      </dgm:t>
    </dgm:pt>
    <dgm:pt modelId="{A74BC6AD-7F09-4AF5-8F29-C7EB8C39CED5}" type="parTrans" cxnId="{5E4C919F-882B-4F26-BD60-5B0EB84E79B0}">
      <dgm:prSet/>
      <dgm:spPr/>
      <dgm:t>
        <a:bodyPr/>
        <a:lstStyle/>
        <a:p>
          <a:endParaRPr lang="en-IN"/>
        </a:p>
      </dgm:t>
    </dgm:pt>
    <dgm:pt modelId="{F4E6C16F-64A2-462B-B992-204F565B361E}" type="sibTrans" cxnId="{5E4C919F-882B-4F26-BD60-5B0EB84E79B0}">
      <dgm:prSet/>
      <dgm:spPr/>
      <dgm:t>
        <a:bodyPr/>
        <a:lstStyle/>
        <a:p>
          <a:endParaRPr lang="en-IN"/>
        </a:p>
      </dgm:t>
    </dgm:pt>
    <dgm:pt modelId="{1AB5D8A7-D108-48D0-886A-3EC8363FC928}" type="pres">
      <dgm:prSet presAssocID="{8AB1FB6B-13AB-4141-AE0D-E9E3E870A495}" presName="linear" presStyleCnt="0">
        <dgm:presLayoutVars>
          <dgm:animLvl val="lvl"/>
          <dgm:resizeHandles val="exact"/>
        </dgm:presLayoutVars>
      </dgm:prSet>
      <dgm:spPr/>
    </dgm:pt>
    <dgm:pt modelId="{D5DBE01E-B5DA-4B92-BB8B-3672161C5B6C}" type="pres">
      <dgm:prSet presAssocID="{84CE2622-505B-409C-AC76-54E9826786DB}" presName="parentText" presStyleLbl="node1" presStyleIdx="0" presStyleCnt="4">
        <dgm:presLayoutVars>
          <dgm:chMax val="0"/>
          <dgm:bulletEnabled val="1"/>
        </dgm:presLayoutVars>
      </dgm:prSet>
      <dgm:spPr/>
    </dgm:pt>
    <dgm:pt modelId="{30C36EDA-4ED1-4DF1-9EF8-F708BEA124DE}" type="pres">
      <dgm:prSet presAssocID="{84CE2622-505B-409C-AC76-54E9826786DB}" presName="childText" presStyleLbl="revTx" presStyleIdx="0" presStyleCnt="4">
        <dgm:presLayoutVars>
          <dgm:bulletEnabled val="1"/>
        </dgm:presLayoutVars>
      </dgm:prSet>
      <dgm:spPr/>
    </dgm:pt>
    <dgm:pt modelId="{E185F958-7853-4968-8FBF-4268AC26FCF5}" type="pres">
      <dgm:prSet presAssocID="{BCC38985-2EA3-46FE-9E80-CD3B4FA69DB1}" presName="parentText" presStyleLbl="node1" presStyleIdx="1" presStyleCnt="4">
        <dgm:presLayoutVars>
          <dgm:chMax val="0"/>
          <dgm:bulletEnabled val="1"/>
        </dgm:presLayoutVars>
      </dgm:prSet>
      <dgm:spPr/>
    </dgm:pt>
    <dgm:pt modelId="{7E792FAF-C055-4A2E-B40B-DF1C6CB56424}" type="pres">
      <dgm:prSet presAssocID="{BCC38985-2EA3-46FE-9E80-CD3B4FA69DB1}" presName="childText" presStyleLbl="revTx" presStyleIdx="1" presStyleCnt="4">
        <dgm:presLayoutVars>
          <dgm:bulletEnabled val="1"/>
        </dgm:presLayoutVars>
      </dgm:prSet>
      <dgm:spPr/>
    </dgm:pt>
    <dgm:pt modelId="{88687C48-71BC-4807-991B-7A425141148C}" type="pres">
      <dgm:prSet presAssocID="{0793FC44-C215-40BD-8897-91AA82C677D7}" presName="parentText" presStyleLbl="node1" presStyleIdx="2" presStyleCnt="4">
        <dgm:presLayoutVars>
          <dgm:chMax val="0"/>
          <dgm:bulletEnabled val="1"/>
        </dgm:presLayoutVars>
      </dgm:prSet>
      <dgm:spPr/>
    </dgm:pt>
    <dgm:pt modelId="{158189AC-10FD-4B7C-BDE9-4150CEA2002B}" type="pres">
      <dgm:prSet presAssocID="{0793FC44-C215-40BD-8897-91AA82C677D7}" presName="childText" presStyleLbl="revTx" presStyleIdx="2" presStyleCnt="4">
        <dgm:presLayoutVars>
          <dgm:bulletEnabled val="1"/>
        </dgm:presLayoutVars>
      </dgm:prSet>
      <dgm:spPr/>
    </dgm:pt>
    <dgm:pt modelId="{28C46486-C939-4466-90D7-C863B4CECD30}" type="pres">
      <dgm:prSet presAssocID="{511F1845-FD21-45D7-8E57-4B08264237E8}" presName="parentText" presStyleLbl="node1" presStyleIdx="3" presStyleCnt="4">
        <dgm:presLayoutVars>
          <dgm:chMax val="0"/>
          <dgm:bulletEnabled val="1"/>
        </dgm:presLayoutVars>
      </dgm:prSet>
      <dgm:spPr/>
    </dgm:pt>
    <dgm:pt modelId="{E7BD8DF8-7398-47A6-99EE-16FE794D10B6}" type="pres">
      <dgm:prSet presAssocID="{511F1845-FD21-45D7-8E57-4B08264237E8}" presName="childText" presStyleLbl="revTx" presStyleIdx="3" presStyleCnt="4">
        <dgm:presLayoutVars>
          <dgm:bulletEnabled val="1"/>
        </dgm:presLayoutVars>
      </dgm:prSet>
      <dgm:spPr/>
    </dgm:pt>
  </dgm:ptLst>
  <dgm:cxnLst>
    <dgm:cxn modelId="{4BC82518-BCCB-499F-8740-A0968F08DDAB}" srcId="{84CE2622-505B-409C-AC76-54E9826786DB}" destId="{3342AAB9-884C-4C8F-99E0-C6D3D6020997}" srcOrd="0" destOrd="0" parTransId="{5E2BFB51-302D-4977-8877-3F805C035F42}" sibTransId="{A172E728-F20B-49B8-A24F-CCA994467D2E}"/>
    <dgm:cxn modelId="{84D4DB1B-1B67-4EBE-930E-E672413D7262}" type="presOf" srcId="{3342AAB9-884C-4C8F-99E0-C6D3D6020997}" destId="{30C36EDA-4ED1-4DF1-9EF8-F708BEA124DE}" srcOrd="0" destOrd="0" presId="urn:microsoft.com/office/officeart/2005/8/layout/vList2"/>
    <dgm:cxn modelId="{33C85425-A178-458F-860A-9B97CD8CCBCC}" type="presOf" srcId="{6C280753-5986-48D0-94AF-AB644BADFE8B}" destId="{7E792FAF-C055-4A2E-B40B-DF1C6CB56424}" srcOrd="0" destOrd="0" presId="urn:microsoft.com/office/officeart/2005/8/layout/vList2"/>
    <dgm:cxn modelId="{9AD77338-4B98-4595-839D-D66D35CCFA4B}" type="presOf" srcId="{8AB1FB6B-13AB-4141-AE0D-E9E3E870A495}" destId="{1AB5D8A7-D108-48D0-886A-3EC8363FC928}" srcOrd="0" destOrd="0" presId="urn:microsoft.com/office/officeart/2005/8/layout/vList2"/>
    <dgm:cxn modelId="{1BB7983F-0BD9-4950-B91A-B0896FEB4A73}" srcId="{8AB1FB6B-13AB-4141-AE0D-E9E3E870A495}" destId="{0793FC44-C215-40BD-8897-91AA82C677D7}" srcOrd="2" destOrd="0" parTransId="{081513FC-FBBF-456A-AA7A-56D6798D3DC7}" sibTransId="{2D69D463-BA82-476F-9F8B-25A49493B852}"/>
    <dgm:cxn modelId="{5ABE5142-A2F5-48F7-9DCA-0C6845B45182}" type="presOf" srcId="{84CE2622-505B-409C-AC76-54E9826786DB}" destId="{D5DBE01E-B5DA-4B92-BB8B-3672161C5B6C}" srcOrd="0" destOrd="0" presId="urn:microsoft.com/office/officeart/2005/8/layout/vList2"/>
    <dgm:cxn modelId="{89B6A143-E213-4CB7-8926-C098D29E43F3}" srcId="{0793FC44-C215-40BD-8897-91AA82C677D7}" destId="{2926894A-2D7E-4850-8349-5B3FDD94075C}" srcOrd="0" destOrd="0" parTransId="{5305788A-342F-45BA-AB13-8434BBABEB17}" sibTransId="{2A8723B5-EFCB-4D07-A0FF-D151201749F5}"/>
    <dgm:cxn modelId="{4BFA8065-63FE-44E7-BE38-2D21D7190843}" srcId="{BCC38985-2EA3-46FE-9E80-CD3B4FA69DB1}" destId="{6C280753-5986-48D0-94AF-AB644BADFE8B}" srcOrd="0" destOrd="0" parTransId="{2DBF9615-6259-47BE-915E-071C73A0E562}" sibTransId="{E918DE9A-8259-4A27-80F0-852DA7F90D26}"/>
    <dgm:cxn modelId="{E67CB769-17FD-47C4-A284-2EB3740FD674}" srcId="{8AB1FB6B-13AB-4141-AE0D-E9E3E870A495}" destId="{84CE2622-505B-409C-AC76-54E9826786DB}" srcOrd="0" destOrd="0" parTransId="{D2674ED2-AF40-4B09-8B83-8D19153234CB}" sibTransId="{54B9557B-ACD6-41FA-9597-6F517934F7BF}"/>
    <dgm:cxn modelId="{8FCE084D-65BB-4F0B-A13A-0E06C15A19D0}" srcId="{8AB1FB6B-13AB-4141-AE0D-E9E3E870A495}" destId="{BCC38985-2EA3-46FE-9E80-CD3B4FA69DB1}" srcOrd="1" destOrd="0" parTransId="{3A6FA0AF-EFF1-4D46-88CE-74991B08204D}" sibTransId="{459B868F-E6B1-49E5-881A-CF881AC663E7}"/>
    <dgm:cxn modelId="{99C6D84E-2DAC-4DDA-AF09-1B4B16C78395}" type="presOf" srcId="{BCC38985-2EA3-46FE-9E80-CD3B4FA69DB1}" destId="{E185F958-7853-4968-8FBF-4268AC26FCF5}" srcOrd="0" destOrd="0" presId="urn:microsoft.com/office/officeart/2005/8/layout/vList2"/>
    <dgm:cxn modelId="{884FF475-9313-4F9B-AA28-7DAC52A6461F}" type="presOf" srcId="{F0180DF1-8A5F-4F6F-A9EA-AA3678F287FA}" destId="{E7BD8DF8-7398-47A6-99EE-16FE794D10B6}" srcOrd="0" destOrd="0" presId="urn:microsoft.com/office/officeart/2005/8/layout/vList2"/>
    <dgm:cxn modelId="{5E4C919F-882B-4F26-BD60-5B0EB84E79B0}" srcId="{511F1845-FD21-45D7-8E57-4B08264237E8}" destId="{F0180DF1-8A5F-4F6F-A9EA-AA3678F287FA}" srcOrd="0" destOrd="0" parTransId="{A74BC6AD-7F09-4AF5-8F29-C7EB8C39CED5}" sibTransId="{F4E6C16F-64A2-462B-B992-204F565B361E}"/>
    <dgm:cxn modelId="{217050BB-7B85-4702-A986-2441A346EDA0}" srcId="{8AB1FB6B-13AB-4141-AE0D-E9E3E870A495}" destId="{511F1845-FD21-45D7-8E57-4B08264237E8}" srcOrd="3" destOrd="0" parTransId="{6DF48869-10C1-4E18-8AE6-E8EFDB0B903E}" sibTransId="{CD095DD1-4D8B-463D-BC9E-661A4949EF4C}"/>
    <dgm:cxn modelId="{E8BD23C2-56BF-403B-BBFD-2CFA7CB29A64}" type="presOf" srcId="{0793FC44-C215-40BD-8897-91AA82C677D7}" destId="{88687C48-71BC-4807-991B-7A425141148C}" srcOrd="0" destOrd="0" presId="urn:microsoft.com/office/officeart/2005/8/layout/vList2"/>
    <dgm:cxn modelId="{DC2BF8C8-705A-4063-9331-93D07C950107}" type="presOf" srcId="{511F1845-FD21-45D7-8E57-4B08264237E8}" destId="{28C46486-C939-4466-90D7-C863B4CECD30}" srcOrd="0" destOrd="0" presId="urn:microsoft.com/office/officeart/2005/8/layout/vList2"/>
    <dgm:cxn modelId="{63229FE1-DC3E-4141-B0CC-B49C3587F8E1}" type="presOf" srcId="{2926894A-2D7E-4850-8349-5B3FDD94075C}" destId="{158189AC-10FD-4B7C-BDE9-4150CEA2002B}" srcOrd="0" destOrd="0" presId="urn:microsoft.com/office/officeart/2005/8/layout/vList2"/>
    <dgm:cxn modelId="{546F1572-0E32-4508-AA0C-EA65130F7EF3}" type="presParOf" srcId="{1AB5D8A7-D108-48D0-886A-3EC8363FC928}" destId="{D5DBE01E-B5DA-4B92-BB8B-3672161C5B6C}" srcOrd="0" destOrd="0" presId="urn:microsoft.com/office/officeart/2005/8/layout/vList2"/>
    <dgm:cxn modelId="{67237951-CF3F-465A-8675-2F6B79261C42}" type="presParOf" srcId="{1AB5D8A7-D108-48D0-886A-3EC8363FC928}" destId="{30C36EDA-4ED1-4DF1-9EF8-F708BEA124DE}" srcOrd="1" destOrd="0" presId="urn:microsoft.com/office/officeart/2005/8/layout/vList2"/>
    <dgm:cxn modelId="{2603FA59-4403-44BD-9D2F-AB7D6307B1CB}" type="presParOf" srcId="{1AB5D8A7-D108-48D0-886A-3EC8363FC928}" destId="{E185F958-7853-4968-8FBF-4268AC26FCF5}" srcOrd="2" destOrd="0" presId="urn:microsoft.com/office/officeart/2005/8/layout/vList2"/>
    <dgm:cxn modelId="{0D86A984-F125-46A6-9443-0C9607D374EB}" type="presParOf" srcId="{1AB5D8A7-D108-48D0-886A-3EC8363FC928}" destId="{7E792FAF-C055-4A2E-B40B-DF1C6CB56424}" srcOrd="3" destOrd="0" presId="urn:microsoft.com/office/officeart/2005/8/layout/vList2"/>
    <dgm:cxn modelId="{1335EF16-4094-426A-AFA5-A92DB2C97566}" type="presParOf" srcId="{1AB5D8A7-D108-48D0-886A-3EC8363FC928}" destId="{88687C48-71BC-4807-991B-7A425141148C}" srcOrd="4" destOrd="0" presId="urn:microsoft.com/office/officeart/2005/8/layout/vList2"/>
    <dgm:cxn modelId="{FAA01F33-4E31-44BD-A52B-CB6A1E1DF394}" type="presParOf" srcId="{1AB5D8A7-D108-48D0-886A-3EC8363FC928}" destId="{158189AC-10FD-4B7C-BDE9-4150CEA2002B}" srcOrd="5" destOrd="0" presId="urn:microsoft.com/office/officeart/2005/8/layout/vList2"/>
    <dgm:cxn modelId="{BCF34872-198B-4330-825A-9C8BD1E9F7CA}" type="presParOf" srcId="{1AB5D8A7-D108-48D0-886A-3EC8363FC928}" destId="{28C46486-C939-4466-90D7-C863B4CECD30}" srcOrd="6" destOrd="0" presId="urn:microsoft.com/office/officeart/2005/8/layout/vList2"/>
    <dgm:cxn modelId="{7F3F3784-FEEB-4047-B8EA-B1B7AAF2F244}" type="presParOf" srcId="{1AB5D8A7-D108-48D0-886A-3EC8363FC928}" destId="{E7BD8DF8-7398-47A6-99EE-16FE794D10B6}"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681F42-BB7A-4D86-944A-EFAB008010B0}"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FD74BFDB-57F6-44ED-A1E4-A77E49A87346}">
      <dgm:prSet phldrT="[Text]"/>
      <dgm:spPr/>
      <dgm:t>
        <a:bodyPr/>
        <a:lstStyle/>
        <a:p>
          <a:r>
            <a:rPr lang="en-IN" dirty="0"/>
            <a:t>Battery Technologies</a:t>
          </a:r>
        </a:p>
      </dgm:t>
    </dgm:pt>
    <dgm:pt modelId="{74C7E92E-9B38-48B7-908B-EA88798C0BAC}" type="parTrans" cxnId="{D78FC014-2452-45FD-910A-057D7BC31CF6}">
      <dgm:prSet/>
      <dgm:spPr/>
      <dgm:t>
        <a:bodyPr/>
        <a:lstStyle/>
        <a:p>
          <a:endParaRPr lang="en-IN"/>
        </a:p>
      </dgm:t>
    </dgm:pt>
    <dgm:pt modelId="{BD84A7A5-6B04-47A7-A560-D79AE9268941}" type="sibTrans" cxnId="{D78FC014-2452-45FD-910A-057D7BC31CF6}">
      <dgm:prSet/>
      <dgm:spPr/>
      <dgm:t>
        <a:bodyPr/>
        <a:lstStyle/>
        <a:p>
          <a:endParaRPr lang="en-IN"/>
        </a:p>
      </dgm:t>
    </dgm:pt>
    <dgm:pt modelId="{77A238D3-DDE3-4E20-B2A6-C1C701102EA1}">
      <dgm:prSet/>
      <dgm:spPr/>
      <dgm:t>
        <a:bodyPr/>
        <a:lstStyle/>
        <a:p>
          <a:r>
            <a:rPr lang="en-US" dirty="0"/>
            <a:t>Advancements in lithium-ion and solid-state batteries.</a:t>
          </a:r>
          <a:endParaRPr lang="en-IN" dirty="0"/>
        </a:p>
      </dgm:t>
    </dgm:pt>
    <dgm:pt modelId="{08E1D928-5827-41C2-A401-ABC5760D288B}" type="parTrans" cxnId="{F5A054CD-AA03-4A13-8869-C4FDC7D94DDD}">
      <dgm:prSet/>
      <dgm:spPr/>
      <dgm:t>
        <a:bodyPr/>
        <a:lstStyle/>
        <a:p>
          <a:endParaRPr lang="en-IN"/>
        </a:p>
      </dgm:t>
    </dgm:pt>
    <dgm:pt modelId="{4189CA5E-C7C6-4B58-8000-9A35FB721594}" type="sibTrans" cxnId="{F5A054CD-AA03-4A13-8869-C4FDC7D94DDD}">
      <dgm:prSet/>
      <dgm:spPr/>
      <dgm:t>
        <a:bodyPr/>
        <a:lstStyle/>
        <a:p>
          <a:endParaRPr lang="en-IN"/>
        </a:p>
      </dgm:t>
    </dgm:pt>
    <dgm:pt modelId="{A47E76FE-9606-4C86-B08B-0ECA7995387C}">
      <dgm:prSet/>
      <dgm:spPr/>
      <dgm:t>
        <a:bodyPr/>
        <a:lstStyle/>
        <a:p>
          <a:r>
            <a:rPr lang="en-IN" dirty="0"/>
            <a:t>Smart Grids</a:t>
          </a:r>
        </a:p>
      </dgm:t>
    </dgm:pt>
    <dgm:pt modelId="{CC8DE008-6372-4793-BC46-AB8B59D888BA}" type="parTrans" cxnId="{24F2A9D8-727A-4C0B-9484-55976FD9A74F}">
      <dgm:prSet/>
      <dgm:spPr/>
      <dgm:t>
        <a:bodyPr/>
        <a:lstStyle/>
        <a:p>
          <a:endParaRPr lang="en-IN"/>
        </a:p>
      </dgm:t>
    </dgm:pt>
    <dgm:pt modelId="{41627E78-768C-4577-BB7A-E7E78FB07C96}" type="sibTrans" cxnId="{24F2A9D8-727A-4C0B-9484-55976FD9A74F}">
      <dgm:prSet/>
      <dgm:spPr/>
      <dgm:t>
        <a:bodyPr/>
        <a:lstStyle/>
        <a:p>
          <a:endParaRPr lang="en-IN"/>
        </a:p>
      </dgm:t>
    </dgm:pt>
    <dgm:pt modelId="{C0995E3D-2C5C-4EF4-95C5-740D83EA9C98}">
      <dgm:prSet/>
      <dgm:spPr/>
      <dgm:t>
        <a:bodyPr/>
        <a:lstStyle/>
        <a:p>
          <a:r>
            <a:rPr lang="en-IN" dirty="0"/>
            <a:t>Intelligent power distribution  systems.</a:t>
          </a:r>
        </a:p>
      </dgm:t>
    </dgm:pt>
    <dgm:pt modelId="{6A3713CB-07DF-4F83-9F06-3DB2EEAAD307}" type="parTrans" cxnId="{9EF667AE-4939-48F2-9C80-C59B1AAB4372}">
      <dgm:prSet/>
      <dgm:spPr/>
      <dgm:t>
        <a:bodyPr/>
        <a:lstStyle/>
        <a:p>
          <a:endParaRPr lang="en-IN"/>
        </a:p>
      </dgm:t>
    </dgm:pt>
    <dgm:pt modelId="{4F7134B1-B118-4B7C-AE1A-4C42499426D9}" type="sibTrans" cxnId="{9EF667AE-4939-48F2-9C80-C59B1AAB4372}">
      <dgm:prSet/>
      <dgm:spPr/>
      <dgm:t>
        <a:bodyPr/>
        <a:lstStyle/>
        <a:p>
          <a:endParaRPr lang="en-IN"/>
        </a:p>
      </dgm:t>
    </dgm:pt>
    <dgm:pt modelId="{300265BD-848D-4619-BC1B-EB72BA9186BF}">
      <dgm:prSet/>
      <dgm:spPr/>
      <dgm:t>
        <a:bodyPr/>
        <a:lstStyle/>
        <a:p>
          <a:r>
            <a:rPr lang="en-IN" dirty="0"/>
            <a:t>Energy Storage Systems</a:t>
          </a:r>
        </a:p>
      </dgm:t>
    </dgm:pt>
    <dgm:pt modelId="{4F308873-9838-42E7-A401-314A29D8F244}" type="parTrans" cxnId="{45997E8A-E7AE-4536-BE21-83BAB04AE364}">
      <dgm:prSet/>
      <dgm:spPr/>
      <dgm:t>
        <a:bodyPr/>
        <a:lstStyle/>
        <a:p>
          <a:endParaRPr lang="en-IN"/>
        </a:p>
      </dgm:t>
    </dgm:pt>
    <dgm:pt modelId="{B34D185C-4A52-4BDD-BB4C-AFB2A49BF882}" type="sibTrans" cxnId="{45997E8A-E7AE-4536-BE21-83BAB04AE364}">
      <dgm:prSet/>
      <dgm:spPr/>
      <dgm:t>
        <a:bodyPr/>
        <a:lstStyle/>
        <a:p>
          <a:endParaRPr lang="en-IN"/>
        </a:p>
      </dgm:t>
    </dgm:pt>
    <dgm:pt modelId="{43BB7947-D274-4C90-8240-BFAE94FE3F51}">
      <dgm:prSet/>
      <dgm:spPr/>
      <dgm:t>
        <a:bodyPr/>
        <a:lstStyle/>
        <a:p>
          <a:r>
            <a:rPr lang="en-US" dirty="0"/>
            <a:t>Large-scale storage for renewable  energy</a:t>
          </a:r>
          <a:endParaRPr lang="en-IN" dirty="0"/>
        </a:p>
      </dgm:t>
    </dgm:pt>
    <dgm:pt modelId="{2AA22211-9D86-4D15-A95D-141203861473}" type="parTrans" cxnId="{208A8EB9-AA54-4D40-8E89-C8560C2E71A5}">
      <dgm:prSet/>
      <dgm:spPr/>
      <dgm:t>
        <a:bodyPr/>
        <a:lstStyle/>
        <a:p>
          <a:endParaRPr lang="en-IN"/>
        </a:p>
      </dgm:t>
    </dgm:pt>
    <dgm:pt modelId="{E56FCD34-5A77-4213-9FF9-FCBF63560549}" type="sibTrans" cxnId="{208A8EB9-AA54-4D40-8E89-C8560C2E71A5}">
      <dgm:prSet/>
      <dgm:spPr/>
      <dgm:t>
        <a:bodyPr/>
        <a:lstStyle/>
        <a:p>
          <a:endParaRPr lang="en-IN"/>
        </a:p>
      </dgm:t>
    </dgm:pt>
    <dgm:pt modelId="{CD32E699-FC02-4803-8EB5-00AE995E4136}" type="pres">
      <dgm:prSet presAssocID="{DE681F42-BB7A-4D86-944A-EFAB008010B0}" presName="Name0" presStyleCnt="0">
        <dgm:presLayoutVars>
          <dgm:dir/>
          <dgm:animLvl val="lvl"/>
          <dgm:resizeHandles val="exact"/>
        </dgm:presLayoutVars>
      </dgm:prSet>
      <dgm:spPr/>
    </dgm:pt>
    <dgm:pt modelId="{E85AA5E1-493C-4DCE-AF01-D93D52E3FF87}" type="pres">
      <dgm:prSet presAssocID="{FD74BFDB-57F6-44ED-A1E4-A77E49A87346}" presName="composite" presStyleCnt="0"/>
      <dgm:spPr/>
    </dgm:pt>
    <dgm:pt modelId="{03A2E864-C61D-43FA-9B99-DC6529CD1599}" type="pres">
      <dgm:prSet presAssocID="{FD74BFDB-57F6-44ED-A1E4-A77E49A87346}" presName="parTx" presStyleLbl="alignNode1" presStyleIdx="0" presStyleCnt="3">
        <dgm:presLayoutVars>
          <dgm:chMax val="0"/>
          <dgm:chPref val="0"/>
          <dgm:bulletEnabled val="1"/>
        </dgm:presLayoutVars>
      </dgm:prSet>
      <dgm:spPr/>
    </dgm:pt>
    <dgm:pt modelId="{C2BAAD36-9EBB-4B59-A886-09361961721A}" type="pres">
      <dgm:prSet presAssocID="{FD74BFDB-57F6-44ED-A1E4-A77E49A87346}" presName="desTx" presStyleLbl="alignAccFollowNode1" presStyleIdx="0" presStyleCnt="3">
        <dgm:presLayoutVars>
          <dgm:bulletEnabled val="1"/>
        </dgm:presLayoutVars>
      </dgm:prSet>
      <dgm:spPr/>
    </dgm:pt>
    <dgm:pt modelId="{C40770A7-D0BB-4D71-B89E-4A2482186968}" type="pres">
      <dgm:prSet presAssocID="{BD84A7A5-6B04-47A7-A560-D79AE9268941}" presName="space" presStyleCnt="0"/>
      <dgm:spPr/>
    </dgm:pt>
    <dgm:pt modelId="{8FA82C27-B878-44DE-A82E-1B0CF62C3E98}" type="pres">
      <dgm:prSet presAssocID="{A47E76FE-9606-4C86-B08B-0ECA7995387C}" presName="composite" presStyleCnt="0"/>
      <dgm:spPr/>
    </dgm:pt>
    <dgm:pt modelId="{27642FA5-776B-4F4B-9815-3C67720D6F7C}" type="pres">
      <dgm:prSet presAssocID="{A47E76FE-9606-4C86-B08B-0ECA7995387C}" presName="parTx" presStyleLbl="alignNode1" presStyleIdx="1" presStyleCnt="3">
        <dgm:presLayoutVars>
          <dgm:chMax val="0"/>
          <dgm:chPref val="0"/>
          <dgm:bulletEnabled val="1"/>
        </dgm:presLayoutVars>
      </dgm:prSet>
      <dgm:spPr/>
    </dgm:pt>
    <dgm:pt modelId="{95B11B98-EE21-4D47-BC16-793331EA68FB}" type="pres">
      <dgm:prSet presAssocID="{A47E76FE-9606-4C86-B08B-0ECA7995387C}" presName="desTx" presStyleLbl="alignAccFollowNode1" presStyleIdx="1" presStyleCnt="3">
        <dgm:presLayoutVars>
          <dgm:bulletEnabled val="1"/>
        </dgm:presLayoutVars>
      </dgm:prSet>
      <dgm:spPr/>
    </dgm:pt>
    <dgm:pt modelId="{1E8AE8F7-03B7-4C03-BE99-C1CE929ECC62}" type="pres">
      <dgm:prSet presAssocID="{41627E78-768C-4577-BB7A-E7E78FB07C96}" presName="space" presStyleCnt="0"/>
      <dgm:spPr/>
    </dgm:pt>
    <dgm:pt modelId="{B6DE5670-7C6F-4855-9DD7-1405D457BF77}" type="pres">
      <dgm:prSet presAssocID="{300265BD-848D-4619-BC1B-EB72BA9186BF}" presName="composite" presStyleCnt="0"/>
      <dgm:spPr/>
    </dgm:pt>
    <dgm:pt modelId="{74932D97-19A0-455D-B37C-F83451CC561B}" type="pres">
      <dgm:prSet presAssocID="{300265BD-848D-4619-BC1B-EB72BA9186BF}" presName="parTx" presStyleLbl="alignNode1" presStyleIdx="2" presStyleCnt="3">
        <dgm:presLayoutVars>
          <dgm:chMax val="0"/>
          <dgm:chPref val="0"/>
          <dgm:bulletEnabled val="1"/>
        </dgm:presLayoutVars>
      </dgm:prSet>
      <dgm:spPr/>
    </dgm:pt>
    <dgm:pt modelId="{082CA50C-1F83-4381-8EC5-7C87AD4D8D45}" type="pres">
      <dgm:prSet presAssocID="{300265BD-848D-4619-BC1B-EB72BA9186BF}" presName="desTx" presStyleLbl="alignAccFollowNode1" presStyleIdx="2" presStyleCnt="3">
        <dgm:presLayoutVars>
          <dgm:bulletEnabled val="1"/>
        </dgm:presLayoutVars>
      </dgm:prSet>
      <dgm:spPr/>
    </dgm:pt>
  </dgm:ptLst>
  <dgm:cxnLst>
    <dgm:cxn modelId="{D78FC014-2452-45FD-910A-057D7BC31CF6}" srcId="{DE681F42-BB7A-4D86-944A-EFAB008010B0}" destId="{FD74BFDB-57F6-44ED-A1E4-A77E49A87346}" srcOrd="0" destOrd="0" parTransId="{74C7E92E-9B38-48B7-908B-EA88798C0BAC}" sibTransId="{BD84A7A5-6B04-47A7-A560-D79AE9268941}"/>
    <dgm:cxn modelId="{D035E333-332F-4EE0-ACFB-5E096F142ED7}" type="presOf" srcId="{A47E76FE-9606-4C86-B08B-0ECA7995387C}" destId="{27642FA5-776B-4F4B-9815-3C67720D6F7C}" srcOrd="0" destOrd="0" presId="urn:microsoft.com/office/officeart/2005/8/layout/hList1"/>
    <dgm:cxn modelId="{7820C679-09CF-4BAF-B343-189BD09FAD14}" type="presOf" srcId="{43BB7947-D274-4C90-8240-BFAE94FE3F51}" destId="{082CA50C-1F83-4381-8EC5-7C87AD4D8D45}" srcOrd="0" destOrd="0" presId="urn:microsoft.com/office/officeart/2005/8/layout/hList1"/>
    <dgm:cxn modelId="{45997E8A-E7AE-4536-BE21-83BAB04AE364}" srcId="{DE681F42-BB7A-4D86-944A-EFAB008010B0}" destId="{300265BD-848D-4619-BC1B-EB72BA9186BF}" srcOrd="2" destOrd="0" parTransId="{4F308873-9838-42E7-A401-314A29D8F244}" sibTransId="{B34D185C-4A52-4BDD-BB4C-AFB2A49BF882}"/>
    <dgm:cxn modelId="{97A3E79F-25F0-4EF4-9B83-BD9E7B87BBBD}" type="presOf" srcId="{C0995E3D-2C5C-4EF4-95C5-740D83EA9C98}" destId="{95B11B98-EE21-4D47-BC16-793331EA68FB}" srcOrd="0" destOrd="0" presId="urn:microsoft.com/office/officeart/2005/8/layout/hList1"/>
    <dgm:cxn modelId="{0013F2A3-2A88-4489-8E2D-48561C9F963C}" type="presOf" srcId="{300265BD-848D-4619-BC1B-EB72BA9186BF}" destId="{74932D97-19A0-455D-B37C-F83451CC561B}" srcOrd="0" destOrd="0" presId="urn:microsoft.com/office/officeart/2005/8/layout/hList1"/>
    <dgm:cxn modelId="{9EF667AE-4939-48F2-9C80-C59B1AAB4372}" srcId="{A47E76FE-9606-4C86-B08B-0ECA7995387C}" destId="{C0995E3D-2C5C-4EF4-95C5-740D83EA9C98}" srcOrd="0" destOrd="0" parTransId="{6A3713CB-07DF-4F83-9F06-3DB2EEAAD307}" sibTransId="{4F7134B1-B118-4B7C-AE1A-4C42499426D9}"/>
    <dgm:cxn modelId="{208A8EB9-AA54-4D40-8E89-C8560C2E71A5}" srcId="{300265BD-848D-4619-BC1B-EB72BA9186BF}" destId="{43BB7947-D274-4C90-8240-BFAE94FE3F51}" srcOrd="0" destOrd="0" parTransId="{2AA22211-9D86-4D15-A95D-141203861473}" sibTransId="{E56FCD34-5A77-4213-9FF9-FCBF63560549}"/>
    <dgm:cxn modelId="{62F672C5-56E2-4E13-AA6C-1DDC0466F93F}" type="presOf" srcId="{FD74BFDB-57F6-44ED-A1E4-A77E49A87346}" destId="{03A2E864-C61D-43FA-9B99-DC6529CD1599}" srcOrd="0" destOrd="0" presId="urn:microsoft.com/office/officeart/2005/8/layout/hList1"/>
    <dgm:cxn modelId="{F5A054CD-AA03-4A13-8869-C4FDC7D94DDD}" srcId="{FD74BFDB-57F6-44ED-A1E4-A77E49A87346}" destId="{77A238D3-DDE3-4E20-B2A6-C1C701102EA1}" srcOrd="0" destOrd="0" parTransId="{08E1D928-5827-41C2-A401-ABC5760D288B}" sibTransId="{4189CA5E-C7C6-4B58-8000-9A35FB721594}"/>
    <dgm:cxn modelId="{24F2A9D8-727A-4C0B-9484-55976FD9A74F}" srcId="{DE681F42-BB7A-4D86-944A-EFAB008010B0}" destId="{A47E76FE-9606-4C86-B08B-0ECA7995387C}" srcOrd="1" destOrd="0" parTransId="{CC8DE008-6372-4793-BC46-AB8B59D888BA}" sibTransId="{41627E78-768C-4577-BB7A-E7E78FB07C96}"/>
    <dgm:cxn modelId="{238764DA-0B14-4D32-8318-C0E54E8143E5}" type="presOf" srcId="{DE681F42-BB7A-4D86-944A-EFAB008010B0}" destId="{CD32E699-FC02-4803-8EB5-00AE995E4136}" srcOrd="0" destOrd="0" presId="urn:microsoft.com/office/officeart/2005/8/layout/hList1"/>
    <dgm:cxn modelId="{11ED8AFC-C7CE-470D-8C1E-21386A52D593}" type="presOf" srcId="{77A238D3-DDE3-4E20-B2A6-C1C701102EA1}" destId="{C2BAAD36-9EBB-4B59-A886-09361961721A}" srcOrd="0" destOrd="0" presId="urn:microsoft.com/office/officeart/2005/8/layout/hList1"/>
    <dgm:cxn modelId="{FE99545E-62DA-4593-9C89-FEA9B401BECC}" type="presParOf" srcId="{CD32E699-FC02-4803-8EB5-00AE995E4136}" destId="{E85AA5E1-493C-4DCE-AF01-D93D52E3FF87}" srcOrd="0" destOrd="0" presId="urn:microsoft.com/office/officeart/2005/8/layout/hList1"/>
    <dgm:cxn modelId="{F4D87125-59D4-4CCF-828B-4113D06C549F}" type="presParOf" srcId="{E85AA5E1-493C-4DCE-AF01-D93D52E3FF87}" destId="{03A2E864-C61D-43FA-9B99-DC6529CD1599}" srcOrd="0" destOrd="0" presId="urn:microsoft.com/office/officeart/2005/8/layout/hList1"/>
    <dgm:cxn modelId="{E63749AE-B9C8-484B-805E-4F1BC3D2B4AB}" type="presParOf" srcId="{E85AA5E1-493C-4DCE-AF01-D93D52E3FF87}" destId="{C2BAAD36-9EBB-4B59-A886-09361961721A}" srcOrd="1" destOrd="0" presId="urn:microsoft.com/office/officeart/2005/8/layout/hList1"/>
    <dgm:cxn modelId="{B932D64C-E10D-409C-A4E9-E390E40E0066}" type="presParOf" srcId="{CD32E699-FC02-4803-8EB5-00AE995E4136}" destId="{C40770A7-D0BB-4D71-B89E-4A2482186968}" srcOrd="1" destOrd="0" presId="urn:microsoft.com/office/officeart/2005/8/layout/hList1"/>
    <dgm:cxn modelId="{0D9C9776-17AA-4F0F-847B-38AFB30329DB}" type="presParOf" srcId="{CD32E699-FC02-4803-8EB5-00AE995E4136}" destId="{8FA82C27-B878-44DE-A82E-1B0CF62C3E98}" srcOrd="2" destOrd="0" presId="urn:microsoft.com/office/officeart/2005/8/layout/hList1"/>
    <dgm:cxn modelId="{9CC92259-1B00-4FFD-A068-8B8125478E1E}" type="presParOf" srcId="{8FA82C27-B878-44DE-A82E-1B0CF62C3E98}" destId="{27642FA5-776B-4F4B-9815-3C67720D6F7C}" srcOrd="0" destOrd="0" presId="urn:microsoft.com/office/officeart/2005/8/layout/hList1"/>
    <dgm:cxn modelId="{4BAD4948-4C45-42C9-AC93-69F699AAE622}" type="presParOf" srcId="{8FA82C27-B878-44DE-A82E-1B0CF62C3E98}" destId="{95B11B98-EE21-4D47-BC16-793331EA68FB}" srcOrd="1" destOrd="0" presId="urn:microsoft.com/office/officeart/2005/8/layout/hList1"/>
    <dgm:cxn modelId="{1DC1DD09-B0F7-49CD-8ACF-DD1829C9AB61}" type="presParOf" srcId="{CD32E699-FC02-4803-8EB5-00AE995E4136}" destId="{1E8AE8F7-03B7-4C03-BE99-C1CE929ECC62}" srcOrd="3" destOrd="0" presId="urn:microsoft.com/office/officeart/2005/8/layout/hList1"/>
    <dgm:cxn modelId="{9C152CF9-71BC-48FF-AAD4-A3FA1C73A265}" type="presParOf" srcId="{CD32E699-FC02-4803-8EB5-00AE995E4136}" destId="{B6DE5670-7C6F-4855-9DD7-1405D457BF77}" srcOrd="4" destOrd="0" presId="urn:microsoft.com/office/officeart/2005/8/layout/hList1"/>
    <dgm:cxn modelId="{E37B998F-82CA-4021-844D-EC061DBB3C42}" type="presParOf" srcId="{B6DE5670-7C6F-4855-9DD7-1405D457BF77}" destId="{74932D97-19A0-455D-B37C-F83451CC561B}" srcOrd="0" destOrd="0" presId="urn:microsoft.com/office/officeart/2005/8/layout/hList1"/>
    <dgm:cxn modelId="{8B207820-7AB4-42C5-A518-5120461E4B3D}" type="presParOf" srcId="{B6DE5670-7C6F-4855-9DD7-1405D457BF77}" destId="{082CA50C-1F83-4381-8EC5-7C87AD4D8D45}"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E681F42-BB7A-4D86-944A-EFAB008010B0}"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68474DA8-5BD9-4E66-BE25-F60C826DF48E}">
      <dgm:prSet/>
      <dgm:spPr/>
      <dgm:t>
        <a:bodyPr/>
        <a:lstStyle/>
        <a:p>
          <a:r>
            <a:rPr lang="en-IN" dirty="0"/>
            <a:t>Electric Vehicles</a:t>
          </a:r>
        </a:p>
      </dgm:t>
    </dgm:pt>
    <dgm:pt modelId="{049B7426-6D80-4694-97D4-977265B6F84A}" type="parTrans" cxnId="{CA0C889A-9F7E-42DE-A343-AE1D04CB4FF4}">
      <dgm:prSet/>
      <dgm:spPr/>
      <dgm:t>
        <a:bodyPr/>
        <a:lstStyle/>
        <a:p>
          <a:endParaRPr lang="en-IN"/>
        </a:p>
      </dgm:t>
    </dgm:pt>
    <dgm:pt modelId="{5204DAE8-1942-4BB3-A87D-642A7E9E121C}" type="sibTrans" cxnId="{CA0C889A-9F7E-42DE-A343-AE1D04CB4FF4}">
      <dgm:prSet/>
      <dgm:spPr/>
      <dgm:t>
        <a:bodyPr/>
        <a:lstStyle/>
        <a:p>
          <a:endParaRPr lang="en-IN"/>
        </a:p>
      </dgm:t>
    </dgm:pt>
    <dgm:pt modelId="{DF5330DB-9CC6-47D5-A98E-A963B9CDCAEE}">
      <dgm:prSet custT="1"/>
      <dgm:spPr/>
      <dgm:t>
        <a:bodyPr/>
        <a:lstStyle/>
        <a:p>
          <a:r>
            <a:rPr lang="en-IN" sz="1800" dirty="0"/>
            <a:t>Reduce greenhouse gas emissions.</a:t>
          </a:r>
        </a:p>
      </dgm:t>
    </dgm:pt>
    <dgm:pt modelId="{A5A7966E-CBF4-472C-8C2F-D8299DC18B42}" type="parTrans" cxnId="{A8FC09D1-DCA3-498F-B2F5-A46A36D3B7E2}">
      <dgm:prSet/>
      <dgm:spPr/>
      <dgm:t>
        <a:bodyPr/>
        <a:lstStyle/>
        <a:p>
          <a:endParaRPr lang="en-IN"/>
        </a:p>
      </dgm:t>
    </dgm:pt>
    <dgm:pt modelId="{7E779473-5E34-4739-96CC-B4785019878B}" type="sibTrans" cxnId="{A8FC09D1-DCA3-498F-B2F5-A46A36D3B7E2}">
      <dgm:prSet/>
      <dgm:spPr/>
      <dgm:t>
        <a:bodyPr/>
        <a:lstStyle/>
        <a:p>
          <a:endParaRPr lang="en-IN"/>
        </a:p>
      </dgm:t>
    </dgm:pt>
    <dgm:pt modelId="{30A2C42C-6EB3-40CE-9B04-82602C2E9277}">
      <dgm:prSet/>
      <dgm:spPr/>
      <dgm:t>
        <a:bodyPr/>
        <a:lstStyle/>
        <a:p>
          <a:r>
            <a:rPr lang="en-IN" dirty="0"/>
            <a:t> Hydrogen Fuel Cells</a:t>
          </a:r>
        </a:p>
      </dgm:t>
    </dgm:pt>
    <dgm:pt modelId="{C7680570-462A-4DF4-9D99-8C786F17F270}" type="parTrans" cxnId="{14201EF2-FDE5-49BE-A174-9FD852A29A69}">
      <dgm:prSet/>
      <dgm:spPr/>
      <dgm:t>
        <a:bodyPr/>
        <a:lstStyle/>
        <a:p>
          <a:endParaRPr lang="en-IN"/>
        </a:p>
      </dgm:t>
    </dgm:pt>
    <dgm:pt modelId="{7923D912-ED3F-4328-BA8C-71730535D361}" type="sibTrans" cxnId="{14201EF2-FDE5-49BE-A174-9FD852A29A69}">
      <dgm:prSet/>
      <dgm:spPr/>
      <dgm:t>
        <a:bodyPr/>
        <a:lstStyle/>
        <a:p>
          <a:endParaRPr lang="en-IN"/>
        </a:p>
      </dgm:t>
    </dgm:pt>
    <dgm:pt modelId="{FA269D0D-D267-4E35-8A20-906DF7A81CA9}">
      <dgm:prSet custT="1"/>
      <dgm:spPr/>
      <dgm:t>
        <a:bodyPr/>
        <a:lstStyle/>
        <a:p>
          <a:r>
            <a:rPr lang="en-US" sz="1800" dirty="0"/>
            <a:t>Produce electricity with water as byproduct.</a:t>
          </a:r>
          <a:endParaRPr lang="en-IN" sz="1800" dirty="0"/>
        </a:p>
      </dgm:t>
    </dgm:pt>
    <dgm:pt modelId="{EB9B60F8-E4E2-4246-9B28-C1B03F7FED6E}" type="parTrans" cxnId="{B166F992-74D8-42EF-86F8-2D56D183DAF5}">
      <dgm:prSet/>
      <dgm:spPr/>
      <dgm:t>
        <a:bodyPr/>
        <a:lstStyle/>
        <a:p>
          <a:endParaRPr lang="en-IN"/>
        </a:p>
      </dgm:t>
    </dgm:pt>
    <dgm:pt modelId="{08335503-91F8-4F0C-8948-8D9E3C765583}" type="sibTrans" cxnId="{B166F992-74D8-42EF-86F8-2D56D183DAF5}">
      <dgm:prSet/>
      <dgm:spPr/>
      <dgm:t>
        <a:bodyPr/>
        <a:lstStyle/>
        <a:p>
          <a:endParaRPr lang="en-IN"/>
        </a:p>
      </dgm:t>
    </dgm:pt>
    <dgm:pt modelId="{16B3FA59-F5A2-42C5-A4CF-D2C6FD16E73B}">
      <dgm:prSet/>
      <dgm:spPr/>
      <dgm:t>
        <a:bodyPr/>
        <a:lstStyle/>
        <a:p>
          <a:r>
            <a:rPr lang="en-IN" dirty="0"/>
            <a:t> Sustainable Aviation</a:t>
          </a:r>
        </a:p>
      </dgm:t>
    </dgm:pt>
    <dgm:pt modelId="{446A570B-8517-4F8B-B473-582217330208}" type="parTrans" cxnId="{A376708C-473C-4019-AD63-D58EE27E6EA8}">
      <dgm:prSet/>
      <dgm:spPr/>
      <dgm:t>
        <a:bodyPr/>
        <a:lstStyle/>
        <a:p>
          <a:endParaRPr lang="en-IN"/>
        </a:p>
      </dgm:t>
    </dgm:pt>
    <dgm:pt modelId="{9CF89E89-5B6E-4B0D-8CD7-7C613B85CEC9}" type="sibTrans" cxnId="{A376708C-473C-4019-AD63-D58EE27E6EA8}">
      <dgm:prSet/>
      <dgm:spPr/>
      <dgm:t>
        <a:bodyPr/>
        <a:lstStyle/>
        <a:p>
          <a:endParaRPr lang="en-IN"/>
        </a:p>
      </dgm:t>
    </dgm:pt>
    <dgm:pt modelId="{77A4F1F8-7709-42ED-B53E-88A28629E718}">
      <dgm:prSet custT="1"/>
      <dgm:spPr/>
      <dgm:t>
        <a:bodyPr/>
        <a:lstStyle/>
        <a:p>
          <a:r>
            <a:rPr lang="en-US" sz="1800" dirty="0"/>
            <a:t>Reduce air travel's carbon footprint</a:t>
          </a:r>
          <a:endParaRPr lang="en-IN" sz="1800" dirty="0"/>
        </a:p>
      </dgm:t>
    </dgm:pt>
    <dgm:pt modelId="{070A74BA-5417-43CA-9959-53EACA699B09}" type="parTrans" cxnId="{15441DD0-56E5-420D-9DC5-49C1C12B9ADC}">
      <dgm:prSet/>
      <dgm:spPr/>
      <dgm:t>
        <a:bodyPr/>
        <a:lstStyle/>
        <a:p>
          <a:endParaRPr lang="en-IN"/>
        </a:p>
      </dgm:t>
    </dgm:pt>
    <dgm:pt modelId="{F44088AF-1212-4D96-860B-4E11074160C0}" type="sibTrans" cxnId="{15441DD0-56E5-420D-9DC5-49C1C12B9ADC}">
      <dgm:prSet/>
      <dgm:spPr/>
      <dgm:t>
        <a:bodyPr/>
        <a:lstStyle/>
        <a:p>
          <a:endParaRPr lang="en-IN"/>
        </a:p>
      </dgm:t>
    </dgm:pt>
    <dgm:pt modelId="{CD32E699-FC02-4803-8EB5-00AE995E4136}" type="pres">
      <dgm:prSet presAssocID="{DE681F42-BB7A-4D86-944A-EFAB008010B0}" presName="Name0" presStyleCnt="0">
        <dgm:presLayoutVars>
          <dgm:dir/>
          <dgm:animLvl val="lvl"/>
          <dgm:resizeHandles val="exact"/>
        </dgm:presLayoutVars>
      </dgm:prSet>
      <dgm:spPr/>
    </dgm:pt>
    <dgm:pt modelId="{A1E1730B-0E82-46D8-9626-22D131AB802D}" type="pres">
      <dgm:prSet presAssocID="{68474DA8-5BD9-4E66-BE25-F60C826DF48E}" presName="composite" presStyleCnt="0"/>
      <dgm:spPr/>
    </dgm:pt>
    <dgm:pt modelId="{9FB06FA3-E26F-4DAC-80A0-92C9CB5EEACF}" type="pres">
      <dgm:prSet presAssocID="{68474DA8-5BD9-4E66-BE25-F60C826DF48E}" presName="parTx" presStyleLbl="alignNode1" presStyleIdx="0" presStyleCnt="3">
        <dgm:presLayoutVars>
          <dgm:chMax val="0"/>
          <dgm:chPref val="0"/>
          <dgm:bulletEnabled val="1"/>
        </dgm:presLayoutVars>
      </dgm:prSet>
      <dgm:spPr/>
    </dgm:pt>
    <dgm:pt modelId="{79825C12-6BE6-46CC-A4E6-B1EC90DABADE}" type="pres">
      <dgm:prSet presAssocID="{68474DA8-5BD9-4E66-BE25-F60C826DF48E}" presName="desTx" presStyleLbl="alignAccFollowNode1" presStyleIdx="0" presStyleCnt="3">
        <dgm:presLayoutVars>
          <dgm:bulletEnabled val="1"/>
        </dgm:presLayoutVars>
      </dgm:prSet>
      <dgm:spPr/>
    </dgm:pt>
    <dgm:pt modelId="{8BA3DFA1-3208-47F1-A017-1E0BACB4231E}" type="pres">
      <dgm:prSet presAssocID="{5204DAE8-1942-4BB3-A87D-642A7E9E121C}" presName="space" presStyleCnt="0"/>
      <dgm:spPr/>
    </dgm:pt>
    <dgm:pt modelId="{4B226B10-52E1-4D74-B990-767BF8E5E976}" type="pres">
      <dgm:prSet presAssocID="{30A2C42C-6EB3-40CE-9B04-82602C2E9277}" presName="composite" presStyleCnt="0"/>
      <dgm:spPr/>
    </dgm:pt>
    <dgm:pt modelId="{3706E540-5C10-4C5E-B5F1-1B80D7B2C7CF}" type="pres">
      <dgm:prSet presAssocID="{30A2C42C-6EB3-40CE-9B04-82602C2E9277}" presName="parTx" presStyleLbl="alignNode1" presStyleIdx="1" presStyleCnt="3">
        <dgm:presLayoutVars>
          <dgm:chMax val="0"/>
          <dgm:chPref val="0"/>
          <dgm:bulletEnabled val="1"/>
        </dgm:presLayoutVars>
      </dgm:prSet>
      <dgm:spPr/>
    </dgm:pt>
    <dgm:pt modelId="{5C9B5BE5-79E6-4277-99ED-84F679FE7FB5}" type="pres">
      <dgm:prSet presAssocID="{30A2C42C-6EB3-40CE-9B04-82602C2E9277}" presName="desTx" presStyleLbl="alignAccFollowNode1" presStyleIdx="1" presStyleCnt="3">
        <dgm:presLayoutVars>
          <dgm:bulletEnabled val="1"/>
        </dgm:presLayoutVars>
      </dgm:prSet>
      <dgm:spPr/>
    </dgm:pt>
    <dgm:pt modelId="{3E9A5F76-CBA3-49CC-AC06-86A43070F495}" type="pres">
      <dgm:prSet presAssocID="{7923D912-ED3F-4328-BA8C-71730535D361}" presName="space" presStyleCnt="0"/>
      <dgm:spPr/>
    </dgm:pt>
    <dgm:pt modelId="{49B667B7-6C9D-443F-815E-182BA7466B5B}" type="pres">
      <dgm:prSet presAssocID="{16B3FA59-F5A2-42C5-A4CF-D2C6FD16E73B}" presName="composite" presStyleCnt="0"/>
      <dgm:spPr/>
    </dgm:pt>
    <dgm:pt modelId="{3E25A62F-9BF1-4F83-8390-B6ABEC3E5AA9}" type="pres">
      <dgm:prSet presAssocID="{16B3FA59-F5A2-42C5-A4CF-D2C6FD16E73B}" presName="parTx" presStyleLbl="alignNode1" presStyleIdx="2" presStyleCnt="3">
        <dgm:presLayoutVars>
          <dgm:chMax val="0"/>
          <dgm:chPref val="0"/>
          <dgm:bulletEnabled val="1"/>
        </dgm:presLayoutVars>
      </dgm:prSet>
      <dgm:spPr/>
    </dgm:pt>
    <dgm:pt modelId="{6B58CD8C-988C-4124-B693-A89EB8320F9F}" type="pres">
      <dgm:prSet presAssocID="{16B3FA59-F5A2-42C5-A4CF-D2C6FD16E73B}" presName="desTx" presStyleLbl="alignAccFollowNode1" presStyleIdx="2" presStyleCnt="3">
        <dgm:presLayoutVars>
          <dgm:bulletEnabled val="1"/>
        </dgm:presLayoutVars>
      </dgm:prSet>
      <dgm:spPr/>
    </dgm:pt>
  </dgm:ptLst>
  <dgm:cxnLst>
    <dgm:cxn modelId="{ECA05C07-66BF-472D-9A97-A821E86F17F2}" type="presOf" srcId="{68474DA8-5BD9-4E66-BE25-F60C826DF48E}" destId="{9FB06FA3-E26F-4DAC-80A0-92C9CB5EEACF}" srcOrd="0" destOrd="0" presId="urn:microsoft.com/office/officeart/2005/8/layout/hList1"/>
    <dgm:cxn modelId="{5EFEFA4B-F4E1-417B-9D25-091CC4DDAD65}" type="presOf" srcId="{16B3FA59-F5A2-42C5-A4CF-D2C6FD16E73B}" destId="{3E25A62F-9BF1-4F83-8390-B6ABEC3E5AA9}" srcOrd="0" destOrd="0" presId="urn:microsoft.com/office/officeart/2005/8/layout/hList1"/>
    <dgm:cxn modelId="{A376708C-473C-4019-AD63-D58EE27E6EA8}" srcId="{DE681F42-BB7A-4D86-944A-EFAB008010B0}" destId="{16B3FA59-F5A2-42C5-A4CF-D2C6FD16E73B}" srcOrd="2" destOrd="0" parTransId="{446A570B-8517-4F8B-B473-582217330208}" sibTransId="{9CF89E89-5B6E-4B0D-8CD7-7C613B85CEC9}"/>
    <dgm:cxn modelId="{B166F992-74D8-42EF-86F8-2D56D183DAF5}" srcId="{30A2C42C-6EB3-40CE-9B04-82602C2E9277}" destId="{FA269D0D-D267-4E35-8A20-906DF7A81CA9}" srcOrd="0" destOrd="0" parTransId="{EB9B60F8-E4E2-4246-9B28-C1B03F7FED6E}" sibTransId="{08335503-91F8-4F0C-8948-8D9E3C765583}"/>
    <dgm:cxn modelId="{CA0C889A-9F7E-42DE-A343-AE1D04CB4FF4}" srcId="{DE681F42-BB7A-4D86-944A-EFAB008010B0}" destId="{68474DA8-5BD9-4E66-BE25-F60C826DF48E}" srcOrd="0" destOrd="0" parTransId="{049B7426-6D80-4694-97D4-977265B6F84A}" sibTransId="{5204DAE8-1942-4BB3-A87D-642A7E9E121C}"/>
    <dgm:cxn modelId="{D41BBDCA-8956-4898-AE06-90330B262240}" type="presOf" srcId="{FA269D0D-D267-4E35-8A20-906DF7A81CA9}" destId="{5C9B5BE5-79E6-4277-99ED-84F679FE7FB5}" srcOrd="0" destOrd="0" presId="urn:microsoft.com/office/officeart/2005/8/layout/hList1"/>
    <dgm:cxn modelId="{15441DD0-56E5-420D-9DC5-49C1C12B9ADC}" srcId="{16B3FA59-F5A2-42C5-A4CF-D2C6FD16E73B}" destId="{77A4F1F8-7709-42ED-B53E-88A28629E718}" srcOrd="0" destOrd="0" parTransId="{070A74BA-5417-43CA-9959-53EACA699B09}" sibTransId="{F44088AF-1212-4D96-860B-4E11074160C0}"/>
    <dgm:cxn modelId="{A8FC09D1-DCA3-498F-B2F5-A46A36D3B7E2}" srcId="{68474DA8-5BD9-4E66-BE25-F60C826DF48E}" destId="{DF5330DB-9CC6-47D5-A98E-A963B9CDCAEE}" srcOrd="0" destOrd="0" parTransId="{A5A7966E-CBF4-472C-8C2F-D8299DC18B42}" sibTransId="{7E779473-5E34-4739-96CC-B4785019878B}"/>
    <dgm:cxn modelId="{AF5145D1-B24E-4D51-AECD-2EABBEBBBA39}" type="presOf" srcId="{DF5330DB-9CC6-47D5-A98E-A963B9CDCAEE}" destId="{79825C12-6BE6-46CC-A4E6-B1EC90DABADE}" srcOrd="0" destOrd="0" presId="urn:microsoft.com/office/officeart/2005/8/layout/hList1"/>
    <dgm:cxn modelId="{238764DA-0B14-4D32-8318-C0E54E8143E5}" type="presOf" srcId="{DE681F42-BB7A-4D86-944A-EFAB008010B0}" destId="{CD32E699-FC02-4803-8EB5-00AE995E4136}" srcOrd="0" destOrd="0" presId="urn:microsoft.com/office/officeart/2005/8/layout/hList1"/>
    <dgm:cxn modelId="{870D0EDB-DCD7-43A0-A9A0-70B4F6BE82A3}" type="presOf" srcId="{77A4F1F8-7709-42ED-B53E-88A28629E718}" destId="{6B58CD8C-988C-4124-B693-A89EB8320F9F}" srcOrd="0" destOrd="0" presId="urn:microsoft.com/office/officeart/2005/8/layout/hList1"/>
    <dgm:cxn modelId="{E002B5DF-3BA6-499F-823A-C0769A3035F6}" type="presOf" srcId="{30A2C42C-6EB3-40CE-9B04-82602C2E9277}" destId="{3706E540-5C10-4C5E-B5F1-1B80D7B2C7CF}" srcOrd="0" destOrd="0" presId="urn:microsoft.com/office/officeart/2005/8/layout/hList1"/>
    <dgm:cxn modelId="{14201EF2-FDE5-49BE-A174-9FD852A29A69}" srcId="{DE681F42-BB7A-4D86-944A-EFAB008010B0}" destId="{30A2C42C-6EB3-40CE-9B04-82602C2E9277}" srcOrd="1" destOrd="0" parTransId="{C7680570-462A-4DF4-9D99-8C786F17F270}" sibTransId="{7923D912-ED3F-4328-BA8C-71730535D361}"/>
    <dgm:cxn modelId="{1EE9D9FA-C56B-4B62-8396-929BC004CF53}" type="presParOf" srcId="{CD32E699-FC02-4803-8EB5-00AE995E4136}" destId="{A1E1730B-0E82-46D8-9626-22D131AB802D}" srcOrd="0" destOrd="0" presId="urn:microsoft.com/office/officeart/2005/8/layout/hList1"/>
    <dgm:cxn modelId="{24AE93DD-9C06-4568-8E20-6801770FC79D}" type="presParOf" srcId="{A1E1730B-0E82-46D8-9626-22D131AB802D}" destId="{9FB06FA3-E26F-4DAC-80A0-92C9CB5EEACF}" srcOrd="0" destOrd="0" presId="urn:microsoft.com/office/officeart/2005/8/layout/hList1"/>
    <dgm:cxn modelId="{940C33E7-6F83-4A0F-8E37-AD9E864C95A0}" type="presParOf" srcId="{A1E1730B-0E82-46D8-9626-22D131AB802D}" destId="{79825C12-6BE6-46CC-A4E6-B1EC90DABADE}" srcOrd="1" destOrd="0" presId="urn:microsoft.com/office/officeart/2005/8/layout/hList1"/>
    <dgm:cxn modelId="{DA0F865F-3026-4D19-8CF7-CDBDEDB349E8}" type="presParOf" srcId="{CD32E699-FC02-4803-8EB5-00AE995E4136}" destId="{8BA3DFA1-3208-47F1-A017-1E0BACB4231E}" srcOrd="1" destOrd="0" presId="urn:microsoft.com/office/officeart/2005/8/layout/hList1"/>
    <dgm:cxn modelId="{75C48C33-B88F-4F88-8D58-6D6772979A49}" type="presParOf" srcId="{CD32E699-FC02-4803-8EB5-00AE995E4136}" destId="{4B226B10-52E1-4D74-B990-767BF8E5E976}" srcOrd="2" destOrd="0" presId="urn:microsoft.com/office/officeart/2005/8/layout/hList1"/>
    <dgm:cxn modelId="{404366A7-157B-40D4-B47B-6E29D5A7B488}" type="presParOf" srcId="{4B226B10-52E1-4D74-B990-767BF8E5E976}" destId="{3706E540-5C10-4C5E-B5F1-1B80D7B2C7CF}" srcOrd="0" destOrd="0" presId="urn:microsoft.com/office/officeart/2005/8/layout/hList1"/>
    <dgm:cxn modelId="{B0AEDEE3-CD73-48CC-95B5-580D60B16B34}" type="presParOf" srcId="{4B226B10-52E1-4D74-B990-767BF8E5E976}" destId="{5C9B5BE5-79E6-4277-99ED-84F679FE7FB5}" srcOrd="1" destOrd="0" presId="urn:microsoft.com/office/officeart/2005/8/layout/hList1"/>
    <dgm:cxn modelId="{8200E81B-212C-4A8A-A662-77F616008DE7}" type="presParOf" srcId="{CD32E699-FC02-4803-8EB5-00AE995E4136}" destId="{3E9A5F76-CBA3-49CC-AC06-86A43070F495}" srcOrd="3" destOrd="0" presId="urn:microsoft.com/office/officeart/2005/8/layout/hList1"/>
    <dgm:cxn modelId="{CBB83990-4EFF-4203-B656-AD4B9FCF9560}" type="presParOf" srcId="{CD32E699-FC02-4803-8EB5-00AE995E4136}" destId="{49B667B7-6C9D-443F-815E-182BA7466B5B}" srcOrd="4" destOrd="0" presId="urn:microsoft.com/office/officeart/2005/8/layout/hList1"/>
    <dgm:cxn modelId="{9A1E5ABE-C866-4DC6-9C8C-0FBC328AA186}" type="presParOf" srcId="{49B667B7-6C9D-443F-815E-182BA7466B5B}" destId="{3E25A62F-9BF1-4F83-8390-B6ABEC3E5AA9}" srcOrd="0" destOrd="0" presId="urn:microsoft.com/office/officeart/2005/8/layout/hList1"/>
    <dgm:cxn modelId="{ACCAFC96-329C-41ED-843E-FA738067722C}" type="presParOf" srcId="{49B667B7-6C9D-443F-815E-182BA7466B5B}" destId="{6B58CD8C-988C-4124-B693-A89EB8320F9F}"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E681F42-BB7A-4D86-944A-EFAB008010B0}"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77A4F1F8-7709-42ED-B53E-88A28629E718}">
      <dgm:prSet custT="1"/>
      <dgm:spPr/>
      <dgm:t>
        <a:bodyPr/>
        <a:lstStyle/>
        <a:p>
          <a:r>
            <a:rPr lang="en-IN" sz="1800" dirty="0"/>
            <a:t>Energy-efficient Buildings</a:t>
          </a:r>
        </a:p>
      </dgm:t>
    </dgm:pt>
    <dgm:pt modelId="{070A74BA-5417-43CA-9959-53EACA699B09}" type="parTrans" cxnId="{15441DD0-56E5-420D-9DC5-49C1C12B9ADC}">
      <dgm:prSet/>
      <dgm:spPr/>
      <dgm:t>
        <a:bodyPr/>
        <a:lstStyle/>
        <a:p>
          <a:endParaRPr lang="en-IN"/>
        </a:p>
      </dgm:t>
    </dgm:pt>
    <dgm:pt modelId="{F44088AF-1212-4D96-860B-4E11074160C0}" type="sibTrans" cxnId="{15441DD0-56E5-420D-9DC5-49C1C12B9ADC}">
      <dgm:prSet/>
      <dgm:spPr/>
      <dgm:t>
        <a:bodyPr/>
        <a:lstStyle/>
        <a:p>
          <a:endParaRPr lang="en-IN"/>
        </a:p>
      </dgm:t>
    </dgm:pt>
    <dgm:pt modelId="{EB306EF8-5EDE-48F7-BA4B-31D8E27CCD0E}">
      <dgm:prSet custT="1"/>
      <dgm:spPr/>
      <dgm:t>
        <a:bodyPr/>
        <a:lstStyle/>
        <a:p>
          <a:r>
            <a:rPr lang="en-IN" sz="1800" dirty="0"/>
            <a:t>Minimize environmental impact.</a:t>
          </a:r>
        </a:p>
      </dgm:t>
    </dgm:pt>
    <dgm:pt modelId="{5FF469A4-1C44-45E7-9DC1-AD3A8FE84114}" type="parTrans" cxnId="{B521F997-5B06-41C6-837A-6606043898B9}">
      <dgm:prSet/>
      <dgm:spPr/>
      <dgm:t>
        <a:bodyPr/>
        <a:lstStyle/>
        <a:p>
          <a:endParaRPr lang="en-IN"/>
        </a:p>
      </dgm:t>
    </dgm:pt>
    <dgm:pt modelId="{50FA8EEB-1A0A-41D3-9092-BBDE8439D222}" type="sibTrans" cxnId="{B521F997-5B06-41C6-837A-6606043898B9}">
      <dgm:prSet/>
      <dgm:spPr/>
      <dgm:t>
        <a:bodyPr/>
        <a:lstStyle/>
        <a:p>
          <a:endParaRPr lang="en-IN"/>
        </a:p>
      </dgm:t>
    </dgm:pt>
    <dgm:pt modelId="{E4D505FD-FC7E-433E-A531-C4EAC90C5410}">
      <dgm:prSet custT="1"/>
      <dgm:spPr/>
      <dgm:t>
        <a:bodyPr/>
        <a:lstStyle/>
        <a:p>
          <a:r>
            <a:rPr lang="en-IN" sz="1800" dirty="0"/>
            <a:t>Green Roofs</a:t>
          </a:r>
        </a:p>
      </dgm:t>
    </dgm:pt>
    <dgm:pt modelId="{333467CE-8426-4C95-B23A-1392F0E950A0}" type="parTrans" cxnId="{19263C50-2456-4554-AA4A-A1786BDF1AC3}">
      <dgm:prSet/>
      <dgm:spPr/>
      <dgm:t>
        <a:bodyPr/>
        <a:lstStyle/>
        <a:p>
          <a:endParaRPr lang="en-IN"/>
        </a:p>
      </dgm:t>
    </dgm:pt>
    <dgm:pt modelId="{425216D2-FE31-4761-AC1C-D5A83962A6AF}" type="sibTrans" cxnId="{19263C50-2456-4554-AA4A-A1786BDF1AC3}">
      <dgm:prSet/>
      <dgm:spPr/>
      <dgm:t>
        <a:bodyPr/>
        <a:lstStyle/>
        <a:p>
          <a:endParaRPr lang="en-IN"/>
        </a:p>
      </dgm:t>
    </dgm:pt>
    <dgm:pt modelId="{1E6E5F94-61E6-49D2-B171-A3EFEDC9B535}">
      <dgm:prSet custT="1"/>
      <dgm:spPr/>
      <dgm:t>
        <a:bodyPr/>
        <a:lstStyle/>
        <a:p>
          <a:r>
            <a:rPr lang="en-US" sz="1800" dirty="0"/>
            <a:t>Reduce heat islands, improve air quality.</a:t>
          </a:r>
          <a:endParaRPr lang="en-IN" sz="1800" dirty="0"/>
        </a:p>
      </dgm:t>
    </dgm:pt>
    <dgm:pt modelId="{2A64A5ED-B99C-4028-9610-AD7F580E82DC}" type="parTrans" cxnId="{86EEE1B8-CBA3-4AF3-8EDD-91A4D9C2F9B4}">
      <dgm:prSet/>
      <dgm:spPr/>
      <dgm:t>
        <a:bodyPr/>
        <a:lstStyle/>
        <a:p>
          <a:endParaRPr lang="en-IN"/>
        </a:p>
      </dgm:t>
    </dgm:pt>
    <dgm:pt modelId="{B34738E2-45DC-4665-8CDB-74B6FD1126BE}" type="sibTrans" cxnId="{86EEE1B8-CBA3-4AF3-8EDD-91A4D9C2F9B4}">
      <dgm:prSet/>
      <dgm:spPr/>
      <dgm:t>
        <a:bodyPr/>
        <a:lstStyle/>
        <a:p>
          <a:endParaRPr lang="en-IN"/>
        </a:p>
      </dgm:t>
    </dgm:pt>
    <dgm:pt modelId="{D5CF8ED0-93F6-4DB0-A25B-7E44198495C5}">
      <dgm:prSet custT="1"/>
      <dgm:spPr/>
      <dgm:t>
        <a:bodyPr/>
        <a:lstStyle/>
        <a:p>
          <a:r>
            <a:rPr lang="en-IN" sz="1800" dirty="0"/>
            <a:t>Sustainable Materials</a:t>
          </a:r>
        </a:p>
      </dgm:t>
    </dgm:pt>
    <dgm:pt modelId="{C9284DDF-7736-4866-90E8-7BE747F3105C}" type="parTrans" cxnId="{320D3D7B-999D-44A0-B2F5-94F0C2DB0060}">
      <dgm:prSet/>
      <dgm:spPr/>
      <dgm:t>
        <a:bodyPr/>
        <a:lstStyle/>
        <a:p>
          <a:endParaRPr lang="en-IN"/>
        </a:p>
      </dgm:t>
    </dgm:pt>
    <dgm:pt modelId="{E59DBFBE-03C5-489F-B7FB-24B8EE6DAC29}" type="sibTrans" cxnId="{320D3D7B-999D-44A0-B2F5-94F0C2DB0060}">
      <dgm:prSet/>
      <dgm:spPr/>
      <dgm:t>
        <a:bodyPr/>
        <a:lstStyle/>
        <a:p>
          <a:endParaRPr lang="en-IN"/>
        </a:p>
      </dgm:t>
    </dgm:pt>
    <dgm:pt modelId="{96E4B5A5-0A9B-47F3-B0A9-8A1BA4D8C858}">
      <dgm:prSet custT="1"/>
      <dgm:spPr/>
      <dgm:t>
        <a:bodyPr/>
        <a:lstStyle/>
        <a:p>
          <a:r>
            <a:rPr lang="en-IN" sz="1800" dirty="0"/>
            <a:t>Reduce construction's environmental footprint.</a:t>
          </a:r>
        </a:p>
      </dgm:t>
    </dgm:pt>
    <dgm:pt modelId="{E7D424F3-72D2-472D-98E9-87D390290813}" type="parTrans" cxnId="{DA235C8B-B5F3-4715-A81F-DDD4A0C8BFD5}">
      <dgm:prSet/>
      <dgm:spPr/>
      <dgm:t>
        <a:bodyPr/>
        <a:lstStyle/>
        <a:p>
          <a:endParaRPr lang="en-IN"/>
        </a:p>
      </dgm:t>
    </dgm:pt>
    <dgm:pt modelId="{8C1B86E4-660D-4D42-B14B-3DC06492A698}" type="sibTrans" cxnId="{DA235C8B-B5F3-4715-A81F-DDD4A0C8BFD5}">
      <dgm:prSet/>
      <dgm:spPr/>
      <dgm:t>
        <a:bodyPr/>
        <a:lstStyle/>
        <a:p>
          <a:endParaRPr lang="en-IN"/>
        </a:p>
      </dgm:t>
    </dgm:pt>
    <dgm:pt modelId="{CD32E699-FC02-4803-8EB5-00AE995E4136}" type="pres">
      <dgm:prSet presAssocID="{DE681F42-BB7A-4D86-944A-EFAB008010B0}" presName="Name0" presStyleCnt="0">
        <dgm:presLayoutVars>
          <dgm:dir/>
          <dgm:animLvl val="lvl"/>
          <dgm:resizeHandles val="exact"/>
        </dgm:presLayoutVars>
      </dgm:prSet>
      <dgm:spPr/>
    </dgm:pt>
    <dgm:pt modelId="{304AD10B-C040-47D0-88AA-AB6995F0DAE8}" type="pres">
      <dgm:prSet presAssocID="{77A4F1F8-7709-42ED-B53E-88A28629E718}" presName="composite" presStyleCnt="0"/>
      <dgm:spPr/>
    </dgm:pt>
    <dgm:pt modelId="{CC9CB79F-CB5F-420A-B089-971DE7F53ED4}" type="pres">
      <dgm:prSet presAssocID="{77A4F1F8-7709-42ED-B53E-88A28629E718}" presName="parTx" presStyleLbl="alignNode1" presStyleIdx="0" presStyleCnt="3">
        <dgm:presLayoutVars>
          <dgm:chMax val="0"/>
          <dgm:chPref val="0"/>
          <dgm:bulletEnabled val="1"/>
        </dgm:presLayoutVars>
      </dgm:prSet>
      <dgm:spPr/>
    </dgm:pt>
    <dgm:pt modelId="{4EC4998F-8513-407F-8E64-B45201092C5B}" type="pres">
      <dgm:prSet presAssocID="{77A4F1F8-7709-42ED-B53E-88A28629E718}" presName="desTx" presStyleLbl="alignAccFollowNode1" presStyleIdx="0" presStyleCnt="3">
        <dgm:presLayoutVars>
          <dgm:bulletEnabled val="1"/>
        </dgm:presLayoutVars>
      </dgm:prSet>
      <dgm:spPr/>
    </dgm:pt>
    <dgm:pt modelId="{971C48A1-9A2D-46A6-B38F-85D6A98CAC84}" type="pres">
      <dgm:prSet presAssocID="{F44088AF-1212-4D96-860B-4E11074160C0}" presName="space" presStyleCnt="0"/>
      <dgm:spPr/>
    </dgm:pt>
    <dgm:pt modelId="{A5D2B560-9F3E-4CF5-BEF7-C984864E8CDB}" type="pres">
      <dgm:prSet presAssocID="{E4D505FD-FC7E-433E-A531-C4EAC90C5410}" presName="composite" presStyleCnt="0"/>
      <dgm:spPr/>
    </dgm:pt>
    <dgm:pt modelId="{9BBC3E37-EC81-41FA-8DAF-4F49F9F968CB}" type="pres">
      <dgm:prSet presAssocID="{E4D505FD-FC7E-433E-A531-C4EAC90C5410}" presName="parTx" presStyleLbl="alignNode1" presStyleIdx="1" presStyleCnt="3">
        <dgm:presLayoutVars>
          <dgm:chMax val="0"/>
          <dgm:chPref val="0"/>
          <dgm:bulletEnabled val="1"/>
        </dgm:presLayoutVars>
      </dgm:prSet>
      <dgm:spPr/>
    </dgm:pt>
    <dgm:pt modelId="{3B4552F0-3174-4A20-9105-68429B281693}" type="pres">
      <dgm:prSet presAssocID="{E4D505FD-FC7E-433E-A531-C4EAC90C5410}" presName="desTx" presStyleLbl="alignAccFollowNode1" presStyleIdx="1" presStyleCnt="3">
        <dgm:presLayoutVars>
          <dgm:bulletEnabled val="1"/>
        </dgm:presLayoutVars>
      </dgm:prSet>
      <dgm:spPr/>
    </dgm:pt>
    <dgm:pt modelId="{A9A95615-8D65-4C83-A6F4-A72083876C50}" type="pres">
      <dgm:prSet presAssocID="{425216D2-FE31-4761-AC1C-D5A83962A6AF}" presName="space" presStyleCnt="0"/>
      <dgm:spPr/>
    </dgm:pt>
    <dgm:pt modelId="{72679776-CF43-4413-8BDC-6B432A19851D}" type="pres">
      <dgm:prSet presAssocID="{D5CF8ED0-93F6-4DB0-A25B-7E44198495C5}" presName="composite" presStyleCnt="0"/>
      <dgm:spPr/>
    </dgm:pt>
    <dgm:pt modelId="{3DCCB7CD-8A2D-4865-AD6A-F05E5F1F34DB}" type="pres">
      <dgm:prSet presAssocID="{D5CF8ED0-93F6-4DB0-A25B-7E44198495C5}" presName="parTx" presStyleLbl="alignNode1" presStyleIdx="2" presStyleCnt="3">
        <dgm:presLayoutVars>
          <dgm:chMax val="0"/>
          <dgm:chPref val="0"/>
          <dgm:bulletEnabled val="1"/>
        </dgm:presLayoutVars>
      </dgm:prSet>
      <dgm:spPr/>
    </dgm:pt>
    <dgm:pt modelId="{508E2C0D-BA79-4040-813E-815D3DB76FEA}" type="pres">
      <dgm:prSet presAssocID="{D5CF8ED0-93F6-4DB0-A25B-7E44198495C5}" presName="desTx" presStyleLbl="alignAccFollowNode1" presStyleIdx="2" presStyleCnt="3">
        <dgm:presLayoutVars>
          <dgm:bulletEnabled val="1"/>
        </dgm:presLayoutVars>
      </dgm:prSet>
      <dgm:spPr/>
    </dgm:pt>
  </dgm:ptLst>
  <dgm:cxnLst>
    <dgm:cxn modelId="{37D7253F-C529-4540-AA18-A68DB5A1DF4E}" type="presOf" srcId="{96E4B5A5-0A9B-47F3-B0A9-8A1BA4D8C858}" destId="{508E2C0D-BA79-4040-813E-815D3DB76FEA}" srcOrd="0" destOrd="0" presId="urn:microsoft.com/office/officeart/2005/8/layout/hList1"/>
    <dgm:cxn modelId="{3ED2A864-DF2A-43A5-84BE-C950550E27E4}" type="presOf" srcId="{D5CF8ED0-93F6-4DB0-A25B-7E44198495C5}" destId="{3DCCB7CD-8A2D-4865-AD6A-F05E5F1F34DB}" srcOrd="0" destOrd="0" presId="urn:microsoft.com/office/officeart/2005/8/layout/hList1"/>
    <dgm:cxn modelId="{0D2BD965-39E0-4340-A5BD-7F5381605EF2}" type="presOf" srcId="{1E6E5F94-61E6-49D2-B171-A3EFEDC9B535}" destId="{3B4552F0-3174-4A20-9105-68429B281693}" srcOrd="0" destOrd="0" presId="urn:microsoft.com/office/officeart/2005/8/layout/hList1"/>
    <dgm:cxn modelId="{19263C50-2456-4554-AA4A-A1786BDF1AC3}" srcId="{DE681F42-BB7A-4D86-944A-EFAB008010B0}" destId="{E4D505FD-FC7E-433E-A531-C4EAC90C5410}" srcOrd="1" destOrd="0" parTransId="{333467CE-8426-4C95-B23A-1392F0E950A0}" sibTransId="{425216D2-FE31-4761-AC1C-D5A83962A6AF}"/>
    <dgm:cxn modelId="{8F26C751-C23C-43B2-9DFF-52334671E164}" type="presOf" srcId="{E4D505FD-FC7E-433E-A531-C4EAC90C5410}" destId="{9BBC3E37-EC81-41FA-8DAF-4F49F9F968CB}" srcOrd="0" destOrd="0" presId="urn:microsoft.com/office/officeart/2005/8/layout/hList1"/>
    <dgm:cxn modelId="{320D3D7B-999D-44A0-B2F5-94F0C2DB0060}" srcId="{DE681F42-BB7A-4D86-944A-EFAB008010B0}" destId="{D5CF8ED0-93F6-4DB0-A25B-7E44198495C5}" srcOrd="2" destOrd="0" parTransId="{C9284DDF-7736-4866-90E8-7BE747F3105C}" sibTransId="{E59DBFBE-03C5-489F-B7FB-24B8EE6DAC29}"/>
    <dgm:cxn modelId="{DA235C8B-B5F3-4715-A81F-DDD4A0C8BFD5}" srcId="{D5CF8ED0-93F6-4DB0-A25B-7E44198495C5}" destId="{96E4B5A5-0A9B-47F3-B0A9-8A1BA4D8C858}" srcOrd="0" destOrd="0" parTransId="{E7D424F3-72D2-472D-98E9-87D390290813}" sibTransId="{8C1B86E4-660D-4D42-B14B-3DC06492A698}"/>
    <dgm:cxn modelId="{6F49D68E-8DCD-4C2C-B41A-FB69F49F75A8}" type="presOf" srcId="{77A4F1F8-7709-42ED-B53E-88A28629E718}" destId="{CC9CB79F-CB5F-420A-B089-971DE7F53ED4}" srcOrd="0" destOrd="0" presId="urn:microsoft.com/office/officeart/2005/8/layout/hList1"/>
    <dgm:cxn modelId="{D83C6591-8FA5-4EE5-9520-89598AAECB23}" type="presOf" srcId="{EB306EF8-5EDE-48F7-BA4B-31D8E27CCD0E}" destId="{4EC4998F-8513-407F-8E64-B45201092C5B}" srcOrd="0" destOrd="0" presId="urn:microsoft.com/office/officeart/2005/8/layout/hList1"/>
    <dgm:cxn modelId="{B521F997-5B06-41C6-837A-6606043898B9}" srcId="{77A4F1F8-7709-42ED-B53E-88A28629E718}" destId="{EB306EF8-5EDE-48F7-BA4B-31D8E27CCD0E}" srcOrd="0" destOrd="0" parTransId="{5FF469A4-1C44-45E7-9DC1-AD3A8FE84114}" sibTransId="{50FA8EEB-1A0A-41D3-9092-BBDE8439D222}"/>
    <dgm:cxn modelId="{86EEE1B8-CBA3-4AF3-8EDD-91A4D9C2F9B4}" srcId="{E4D505FD-FC7E-433E-A531-C4EAC90C5410}" destId="{1E6E5F94-61E6-49D2-B171-A3EFEDC9B535}" srcOrd="0" destOrd="0" parTransId="{2A64A5ED-B99C-4028-9610-AD7F580E82DC}" sibTransId="{B34738E2-45DC-4665-8CDB-74B6FD1126BE}"/>
    <dgm:cxn modelId="{15441DD0-56E5-420D-9DC5-49C1C12B9ADC}" srcId="{DE681F42-BB7A-4D86-944A-EFAB008010B0}" destId="{77A4F1F8-7709-42ED-B53E-88A28629E718}" srcOrd="0" destOrd="0" parTransId="{070A74BA-5417-43CA-9959-53EACA699B09}" sibTransId="{F44088AF-1212-4D96-860B-4E11074160C0}"/>
    <dgm:cxn modelId="{238764DA-0B14-4D32-8318-C0E54E8143E5}" type="presOf" srcId="{DE681F42-BB7A-4D86-944A-EFAB008010B0}" destId="{CD32E699-FC02-4803-8EB5-00AE995E4136}" srcOrd="0" destOrd="0" presId="urn:microsoft.com/office/officeart/2005/8/layout/hList1"/>
    <dgm:cxn modelId="{C284355C-19AB-47EC-9342-4A574E5C8069}" type="presParOf" srcId="{CD32E699-FC02-4803-8EB5-00AE995E4136}" destId="{304AD10B-C040-47D0-88AA-AB6995F0DAE8}" srcOrd="0" destOrd="0" presId="urn:microsoft.com/office/officeart/2005/8/layout/hList1"/>
    <dgm:cxn modelId="{0EF9B1C4-122C-4E22-986C-66BEC573734F}" type="presParOf" srcId="{304AD10B-C040-47D0-88AA-AB6995F0DAE8}" destId="{CC9CB79F-CB5F-420A-B089-971DE7F53ED4}" srcOrd="0" destOrd="0" presId="urn:microsoft.com/office/officeart/2005/8/layout/hList1"/>
    <dgm:cxn modelId="{34C1B6FF-2150-47C6-854A-4F190D378D9A}" type="presParOf" srcId="{304AD10B-C040-47D0-88AA-AB6995F0DAE8}" destId="{4EC4998F-8513-407F-8E64-B45201092C5B}" srcOrd="1" destOrd="0" presId="urn:microsoft.com/office/officeart/2005/8/layout/hList1"/>
    <dgm:cxn modelId="{6544B75B-0F1E-4EAC-A74C-9C74048774E3}" type="presParOf" srcId="{CD32E699-FC02-4803-8EB5-00AE995E4136}" destId="{971C48A1-9A2D-46A6-B38F-85D6A98CAC84}" srcOrd="1" destOrd="0" presId="urn:microsoft.com/office/officeart/2005/8/layout/hList1"/>
    <dgm:cxn modelId="{4BA0EBC1-FEA2-4884-84FC-24DB36F84F14}" type="presParOf" srcId="{CD32E699-FC02-4803-8EB5-00AE995E4136}" destId="{A5D2B560-9F3E-4CF5-BEF7-C984864E8CDB}" srcOrd="2" destOrd="0" presId="urn:microsoft.com/office/officeart/2005/8/layout/hList1"/>
    <dgm:cxn modelId="{FE1E3476-6B39-4837-A4DB-DA8203433506}" type="presParOf" srcId="{A5D2B560-9F3E-4CF5-BEF7-C984864E8CDB}" destId="{9BBC3E37-EC81-41FA-8DAF-4F49F9F968CB}" srcOrd="0" destOrd="0" presId="urn:microsoft.com/office/officeart/2005/8/layout/hList1"/>
    <dgm:cxn modelId="{508AB3C2-3D50-41FC-B0EA-F9B3DF2553C7}" type="presParOf" srcId="{A5D2B560-9F3E-4CF5-BEF7-C984864E8CDB}" destId="{3B4552F0-3174-4A20-9105-68429B281693}" srcOrd="1" destOrd="0" presId="urn:microsoft.com/office/officeart/2005/8/layout/hList1"/>
    <dgm:cxn modelId="{8E411BFC-9EC3-4611-908D-FE4BD4B4A299}" type="presParOf" srcId="{CD32E699-FC02-4803-8EB5-00AE995E4136}" destId="{A9A95615-8D65-4C83-A6F4-A72083876C50}" srcOrd="3" destOrd="0" presId="urn:microsoft.com/office/officeart/2005/8/layout/hList1"/>
    <dgm:cxn modelId="{96039AD5-729F-4DFF-AFBA-8BA0B25CF37C}" type="presParOf" srcId="{CD32E699-FC02-4803-8EB5-00AE995E4136}" destId="{72679776-CF43-4413-8BDC-6B432A19851D}" srcOrd="4" destOrd="0" presId="urn:microsoft.com/office/officeart/2005/8/layout/hList1"/>
    <dgm:cxn modelId="{22725ACD-949D-4EE8-82CF-1E259E4C74A5}" type="presParOf" srcId="{72679776-CF43-4413-8BDC-6B432A19851D}" destId="{3DCCB7CD-8A2D-4865-AD6A-F05E5F1F34DB}" srcOrd="0" destOrd="0" presId="urn:microsoft.com/office/officeart/2005/8/layout/hList1"/>
    <dgm:cxn modelId="{786A0F56-3451-4CB8-A68F-4B3E6B20B01C}" type="presParOf" srcId="{72679776-CF43-4413-8BDC-6B432A19851D}" destId="{508E2C0D-BA79-4040-813E-815D3DB76FE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AA8BEB-5A49-4C17-A058-6A39AE7E9E89}">
      <dsp:nvSpPr>
        <dsp:cNvPr id="0" name=""/>
        <dsp:cNvSpPr/>
      </dsp:nvSpPr>
      <dsp:spPr>
        <a:xfrm rot="5400000">
          <a:off x="-118544" y="120000"/>
          <a:ext cx="790298" cy="553208"/>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kern="1200"/>
            <a:t>1</a:t>
          </a:r>
        </a:p>
      </dsp:txBody>
      <dsp:txXfrm rot="-5400000">
        <a:off x="1" y="278059"/>
        <a:ext cx="553208" cy="237090"/>
      </dsp:txXfrm>
    </dsp:sp>
    <dsp:sp modelId="{B325C16F-8C2A-4EFF-AE01-22F3E73EAE14}">
      <dsp:nvSpPr>
        <dsp:cNvPr id="0" name=""/>
        <dsp:cNvSpPr/>
      </dsp:nvSpPr>
      <dsp:spPr>
        <a:xfrm rot="5400000">
          <a:off x="5335380" y="-4780715"/>
          <a:ext cx="513694" cy="10078038"/>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IN" sz="1400" b="1" kern="1200"/>
            <a:t>Environmental Preservation</a:t>
          </a:r>
        </a:p>
        <a:p>
          <a:pPr marL="114300" lvl="1" indent="-114300" algn="l" defTabSz="622300">
            <a:lnSpc>
              <a:spcPct val="90000"/>
            </a:lnSpc>
            <a:spcBef>
              <a:spcPct val="0"/>
            </a:spcBef>
            <a:spcAft>
              <a:spcPct val="15000"/>
            </a:spcAft>
            <a:buChar char="•"/>
          </a:pPr>
          <a:r>
            <a:rPr lang="en-IN" sz="1400" kern="1200"/>
            <a:t>Sustainability ensures responsible usage of natural resources.</a:t>
          </a:r>
        </a:p>
      </dsp:txBody>
      <dsp:txXfrm rot="-5400000">
        <a:off x="553208" y="26533"/>
        <a:ext cx="10052962" cy="463542"/>
      </dsp:txXfrm>
    </dsp:sp>
    <dsp:sp modelId="{F1E4307E-4D50-4168-93E0-C466D92BD3D6}">
      <dsp:nvSpPr>
        <dsp:cNvPr id="0" name=""/>
        <dsp:cNvSpPr/>
      </dsp:nvSpPr>
      <dsp:spPr>
        <a:xfrm rot="5400000">
          <a:off x="-118544" y="788149"/>
          <a:ext cx="790298" cy="553208"/>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kern="1200"/>
            <a:t> 2</a:t>
          </a:r>
        </a:p>
      </dsp:txBody>
      <dsp:txXfrm rot="-5400000">
        <a:off x="1" y="946208"/>
        <a:ext cx="553208" cy="237090"/>
      </dsp:txXfrm>
    </dsp:sp>
    <dsp:sp modelId="{D2B6A219-B300-445E-90A8-ECF6290F0132}">
      <dsp:nvSpPr>
        <dsp:cNvPr id="0" name=""/>
        <dsp:cNvSpPr/>
      </dsp:nvSpPr>
      <dsp:spPr>
        <a:xfrm rot="5400000">
          <a:off x="5335380" y="-4112567"/>
          <a:ext cx="513694" cy="10078038"/>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IN" sz="1400" kern="1200"/>
            <a:t> </a:t>
          </a:r>
          <a:r>
            <a:rPr lang="en-IN" sz="1400" b="1" kern="1200"/>
            <a:t>Sustainable Economic Development</a:t>
          </a:r>
        </a:p>
        <a:p>
          <a:pPr marL="114300" lvl="1" indent="-114300" algn="l" defTabSz="622300">
            <a:lnSpc>
              <a:spcPct val="90000"/>
            </a:lnSpc>
            <a:spcBef>
              <a:spcPct val="0"/>
            </a:spcBef>
            <a:spcAft>
              <a:spcPct val="15000"/>
            </a:spcAft>
            <a:buChar char="•"/>
          </a:pPr>
          <a:r>
            <a:rPr lang="en-US" sz="1400" kern="1200"/>
            <a:t> A sustainable approach can lead to stable and enduring economic growth.</a:t>
          </a:r>
          <a:endParaRPr lang="en-IN" sz="1400" kern="1200"/>
        </a:p>
      </dsp:txBody>
      <dsp:txXfrm rot="-5400000">
        <a:off x="553208" y="694681"/>
        <a:ext cx="10052962" cy="463542"/>
      </dsp:txXfrm>
    </dsp:sp>
    <dsp:sp modelId="{7D4BC340-B75B-4A70-BCF4-A01F15CF37D7}">
      <dsp:nvSpPr>
        <dsp:cNvPr id="0" name=""/>
        <dsp:cNvSpPr/>
      </dsp:nvSpPr>
      <dsp:spPr>
        <a:xfrm rot="5400000">
          <a:off x="-118544" y="1456298"/>
          <a:ext cx="790298" cy="553208"/>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kern="1200"/>
            <a:t> 3</a:t>
          </a:r>
        </a:p>
      </dsp:txBody>
      <dsp:txXfrm rot="-5400000">
        <a:off x="1" y="1614357"/>
        <a:ext cx="553208" cy="237090"/>
      </dsp:txXfrm>
    </dsp:sp>
    <dsp:sp modelId="{5653FF18-664E-46E4-99DA-8B75C34A4F05}">
      <dsp:nvSpPr>
        <dsp:cNvPr id="0" name=""/>
        <dsp:cNvSpPr/>
      </dsp:nvSpPr>
      <dsp:spPr>
        <a:xfrm rot="5400000">
          <a:off x="5335380" y="-3444418"/>
          <a:ext cx="513694" cy="10078038"/>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IN" sz="1400" kern="1200"/>
            <a:t> </a:t>
          </a:r>
          <a:r>
            <a:rPr lang="en-IN" sz="1400" b="1" kern="1200"/>
            <a:t>Equity and Social Justice</a:t>
          </a:r>
        </a:p>
        <a:p>
          <a:pPr marL="114300" lvl="1" indent="-114300" algn="l" defTabSz="622300">
            <a:lnSpc>
              <a:spcPct val="90000"/>
            </a:lnSpc>
            <a:spcBef>
              <a:spcPct val="0"/>
            </a:spcBef>
            <a:spcAft>
              <a:spcPct val="15000"/>
            </a:spcAft>
            <a:buChar char="•"/>
          </a:pPr>
          <a:r>
            <a:rPr lang="en-US" sz="1400" kern="1200"/>
            <a:t> Social sustainability aims to enhance the quality of life for all.</a:t>
          </a:r>
          <a:endParaRPr lang="en-IN" sz="1400" kern="1200"/>
        </a:p>
      </dsp:txBody>
      <dsp:txXfrm rot="-5400000">
        <a:off x="553208" y="1362830"/>
        <a:ext cx="10052962" cy="463542"/>
      </dsp:txXfrm>
    </dsp:sp>
    <dsp:sp modelId="{E7193CDB-A0EC-42C1-88D9-747F30FF2280}">
      <dsp:nvSpPr>
        <dsp:cNvPr id="0" name=""/>
        <dsp:cNvSpPr/>
      </dsp:nvSpPr>
      <dsp:spPr>
        <a:xfrm rot="5400000">
          <a:off x="-118544" y="2124447"/>
          <a:ext cx="790298" cy="553208"/>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kern="1200"/>
            <a:t> 4</a:t>
          </a:r>
        </a:p>
      </dsp:txBody>
      <dsp:txXfrm rot="-5400000">
        <a:off x="1" y="2282506"/>
        <a:ext cx="553208" cy="237090"/>
      </dsp:txXfrm>
    </dsp:sp>
    <dsp:sp modelId="{0E3E5716-1FEC-4D46-94CD-BD58A93F654B}">
      <dsp:nvSpPr>
        <dsp:cNvPr id="0" name=""/>
        <dsp:cNvSpPr/>
      </dsp:nvSpPr>
      <dsp:spPr>
        <a:xfrm rot="5400000">
          <a:off x="5335380" y="-2776269"/>
          <a:ext cx="513694" cy="10078038"/>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IN" sz="1400" kern="1200"/>
            <a:t> </a:t>
          </a:r>
          <a:r>
            <a:rPr lang="en-IN" sz="1400" b="1" kern="1200"/>
            <a:t>Resilience and Adaptation</a:t>
          </a:r>
        </a:p>
        <a:p>
          <a:pPr marL="114300" lvl="1" indent="-114300" algn="l" defTabSz="622300">
            <a:lnSpc>
              <a:spcPct val="90000"/>
            </a:lnSpc>
            <a:spcBef>
              <a:spcPct val="0"/>
            </a:spcBef>
            <a:spcAft>
              <a:spcPct val="15000"/>
            </a:spcAft>
            <a:buChar char="•"/>
          </a:pPr>
          <a:r>
            <a:rPr lang="en-US" sz="1400" kern="1200"/>
            <a:t> Sustainability aids in building more resilient societies and economic systems.</a:t>
          </a:r>
          <a:endParaRPr lang="en-IN" sz="1400" kern="1200"/>
        </a:p>
      </dsp:txBody>
      <dsp:txXfrm rot="-5400000">
        <a:off x="553208" y="2030979"/>
        <a:ext cx="10052962" cy="463542"/>
      </dsp:txXfrm>
    </dsp:sp>
    <dsp:sp modelId="{196C69A8-0305-4618-9E4C-7971C08E88F5}">
      <dsp:nvSpPr>
        <dsp:cNvPr id="0" name=""/>
        <dsp:cNvSpPr/>
      </dsp:nvSpPr>
      <dsp:spPr>
        <a:xfrm rot="5400000">
          <a:off x="-118544" y="2792596"/>
          <a:ext cx="790298" cy="553208"/>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kern="1200"/>
            <a:t> 5</a:t>
          </a:r>
        </a:p>
      </dsp:txBody>
      <dsp:txXfrm rot="-5400000">
        <a:off x="1" y="2950655"/>
        <a:ext cx="553208" cy="237090"/>
      </dsp:txXfrm>
    </dsp:sp>
    <dsp:sp modelId="{DE7D586C-EB25-44E1-B3EB-5DA28D4DCD6C}">
      <dsp:nvSpPr>
        <dsp:cNvPr id="0" name=""/>
        <dsp:cNvSpPr/>
      </dsp:nvSpPr>
      <dsp:spPr>
        <a:xfrm rot="5400000">
          <a:off x="5335380" y="-2108120"/>
          <a:ext cx="513694" cy="10078038"/>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IN" sz="1400" kern="1200"/>
            <a:t> </a:t>
          </a:r>
          <a:r>
            <a:rPr lang="en-IN" sz="1400" b="1" kern="1200"/>
            <a:t>Legacy for Future Generations</a:t>
          </a:r>
        </a:p>
        <a:p>
          <a:pPr marL="114300" lvl="1" indent="-114300" algn="l" defTabSz="622300">
            <a:lnSpc>
              <a:spcPct val="90000"/>
            </a:lnSpc>
            <a:spcBef>
              <a:spcPct val="0"/>
            </a:spcBef>
            <a:spcAft>
              <a:spcPct val="15000"/>
            </a:spcAft>
            <a:buChar char="•"/>
          </a:pPr>
          <a:r>
            <a:rPr lang="en-US" sz="1400" kern="1200"/>
            <a:t> </a:t>
          </a:r>
          <a:r>
            <a:rPr lang="en-US" sz="1400" kern="1200" err="1"/>
            <a:t>Itʼs</a:t>
          </a:r>
          <a:r>
            <a:rPr lang="en-US" sz="1400" kern="1200"/>
            <a:t> crucial to meet the present needs without compromising the ability of future generations to meet </a:t>
          </a:r>
          <a:r>
            <a:rPr lang="en-IN" sz="1400" kern="1200"/>
            <a:t>their own needs</a:t>
          </a:r>
        </a:p>
      </dsp:txBody>
      <dsp:txXfrm rot="-5400000">
        <a:off x="553208" y="2699128"/>
        <a:ext cx="10052962" cy="46354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214531-F0C9-41C4-9940-B6CAD0426BD2}">
      <dsp:nvSpPr>
        <dsp:cNvPr id="0" name=""/>
        <dsp:cNvSpPr/>
      </dsp:nvSpPr>
      <dsp:spPr>
        <a:xfrm>
          <a:off x="1217" y="645122"/>
          <a:ext cx="2848758" cy="80456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tx1"/>
              </a:solidFill>
              <a:latin typeface="Arial" panose="020B0604020202020204" pitchFamily="34" charset="0"/>
              <a:cs typeface="Arial" panose="020B0604020202020204" pitchFamily="34" charset="0"/>
            </a:rPr>
            <a:t>Sustainability Reporting</a:t>
          </a:r>
          <a:r>
            <a:rPr lang="en-US" sz="1800" b="0" i="0" kern="1200" dirty="0">
              <a:solidFill>
                <a:schemeClr val="tx1"/>
              </a:solidFill>
              <a:latin typeface="Arial" panose="020B0604020202020204" pitchFamily="34" charset="0"/>
              <a:cs typeface="Arial" panose="020B0604020202020204" pitchFamily="34" charset="0"/>
            </a:rPr>
            <a:t>​</a:t>
          </a:r>
          <a:endParaRPr lang="en-IN" sz="1800" kern="1200" dirty="0">
            <a:solidFill>
              <a:schemeClr val="tx1"/>
            </a:solidFill>
            <a:latin typeface="Arial" panose="020B0604020202020204" pitchFamily="34" charset="0"/>
            <a:cs typeface="Arial" panose="020B0604020202020204" pitchFamily="34" charset="0"/>
          </a:endParaRPr>
        </a:p>
      </dsp:txBody>
      <dsp:txXfrm>
        <a:off x="24782" y="668687"/>
        <a:ext cx="2801628" cy="757430"/>
      </dsp:txXfrm>
    </dsp:sp>
    <dsp:sp modelId="{E7FEDA5E-7FEC-49A3-A122-B16238484F77}">
      <dsp:nvSpPr>
        <dsp:cNvPr id="0" name=""/>
        <dsp:cNvSpPr/>
      </dsp:nvSpPr>
      <dsp:spPr>
        <a:xfrm>
          <a:off x="286093" y="1449683"/>
          <a:ext cx="284875" cy="1068284"/>
        </a:xfrm>
        <a:custGeom>
          <a:avLst/>
          <a:gdLst/>
          <a:ahLst/>
          <a:cxnLst/>
          <a:rect l="0" t="0" r="0" b="0"/>
          <a:pathLst>
            <a:path>
              <a:moveTo>
                <a:pt x="0" y="0"/>
              </a:moveTo>
              <a:lnTo>
                <a:pt x="0" y="1068284"/>
              </a:lnTo>
              <a:lnTo>
                <a:pt x="284875" y="106828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74C4E7D-7241-462F-929F-83F9BA4C45BE}">
      <dsp:nvSpPr>
        <dsp:cNvPr id="0" name=""/>
        <dsp:cNvSpPr/>
      </dsp:nvSpPr>
      <dsp:spPr>
        <a:xfrm>
          <a:off x="570969" y="1805778"/>
          <a:ext cx="2279006" cy="142437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0" i="0" kern="1200">
              <a:solidFill>
                <a:schemeClr val="tx1"/>
              </a:solidFill>
              <a:latin typeface="Arial" panose="020B0604020202020204" pitchFamily="34" charset="0"/>
              <a:cs typeface="Arial" panose="020B0604020202020204" pitchFamily="34" charset="0"/>
            </a:rPr>
            <a:t>Extracting insights from climate and sustainability reports across industries.​</a:t>
          </a:r>
          <a:endParaRPr lang="en-IN" sz="1800" kern="1200">
            <a:solidFill>
              <a:schemeClr val="tx1"/>
            </a:solidFill>
            <a:latin typeface="Arial" panose="020B0604020202020204" pitchFamily="34" charset="0"/>
            <a:cs typeface="Arial" panose="020B0604020202020204" pitchFamily="34" charset="0"/>
          </a:endParaRPr>
        </a:p>
      </dsp:txBody>
      <dsp:txXfrm>
        <a:off x="612688" y="1847497"/>
        <a:ext cx="2195568" cy="1340941"/>
      </dsp:txXfrm>
    </dsp:sp>
    <dsp:sp modelId="{2E9D2420-A845-429B-89CE-5BA283FF7DFF}">
      <dsp:nvSpPr>
        <dsp:cNvPr id="0" name=""/>
        <dsp:cNvSpPr/>
      </dsp:nvSpPr>
      <dsp:spPr>
        <a:xfrm>
          <a:off x="3562165" y="645122"/>
          <a:ext cx="2848758" cy="80456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1" i="0" kern="1200">
              <a:solidFill>
                <a:schemeClr val="tx1"/>
              </a:solidFill>
              <a:latin typeface="Arial" panose="020B0604020202020204" pitchFamily="34" charset="0"/>
              <a:cs typeface="Arial" panose="020B0604020202020204" pitchFamily="34" charset="0"/>
            </a:rPr>
            <a:t>Policy Analysis</a:t>
          </a:r>
          <a:r>
            <a:rPr lang="en-US" sz="1800" b="0" i="0" kern="1200">
              <a:solidFill>
                <a:schemeClr val="tx1"/>
              </a:solidFill>
              <a:latin typeface="Arial" panose="020B0604020202020204" pitchFamily="34" charset="0"/>
              <a:cs typeface="Arial" panose="020B0604020202020204" pitchFamily="34" charset="0"/>
            </a:rPr>
            <a:t>​</a:t>
          </a:r>
          <a:endParaRPr lang="en-IN" sz="1800" kern="1200">
            <a:solidFill>
              <a:schemeClr val="tx1"/>
            </a:solidFill>
            <a:latin typeface="Arial" panose="020B0604020202020204" pitchFamily="34" charset="0"/>
            <a:cs typeface="Arial" panose="020B0604020202020204" pitchFamily="34" charset="0"/>
          </a:endParaRPr>
        </a:p>
      </dsp:txBody>
      <dsp:txXfrm>
        <a:off x="3585730" y="668687"/>
        <a:ext cx="2801628" cy="757430"/>
      </dsp:txXfrm>
    </dsp:sp>
    <dsp:sp modelId="{77BE3F88-F769-4653-833B-B66BF59A4725}">
      <dsp:nvSpPr>
        <dsp:cNvPr id="0" name=""/>
        <dsp:cNvSpPr/>
      </dsp:nvSpPr>
      <dsp:spPr>
        <a:xfrm>
          <a:off x="3847041" y="1449683"/>
          <a:ext cx="284875" cy="1068284"/>
        </a:xfrm>
        <a:custGeom>
          <a:avLst/>
          <a:gdLst/>
          <a:ahLst/>
          <a:cxnLst/>
          <a:rect l="0" t="0" r="0" b="0"/>
          <a:pathLst>
            <a:path>
              <a:moveTo>
                <a:pt x="0" y="0"/>
              </a:moveTo>
              <a:lnTo>
                <a:pt x="0" y="1068284"/>
              </a:lnTo>
              <a:lnTo>
                <a:pt x="284875" y="106828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C18C4B-B4A9-43C7-9F90-FD4CF3DDAD11}">
      <dsp:nvSpPr>
        <dsp:cNvPr id="0" name=""/>
        <dsp:cNvSpPr/>
      </dsp:nvSpPr>
      <dsp:spPr>
        <a:xfrm>
          <a:off x="4131917" y="1805778"/>
          <a:ext cx="2279006" cy="142437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0" i="0" kern="1200">
              <a:solidFill>
                <a:schemeClr val="tx1"/>
              </a:solidFill>
              <a:latin typeface="Arial" panose="020B0604020202020204" pitchFamily="34" charset="0"/>
              <a:cs typeface="Arial" panose="020B0604020202020204" pitchFamily="34" charset="0"/>
            </a:rPr>
            <a:t>Interpreting scientific literature and sustainability policy documents.​</a:t>
          </a:r>
          <a:endParaRPr lang="en-IN" sz="1800" kern="1200">
            <a:solidFill>
              <a:schemeClr val="tx1"/>
            </a:solidFill>
            <a:latin typeface="Arial" panose="020B0604020202020204" pitchFamily="34" charset="0"/>
            <a:cs typeface="Arial" panose="020B0604020202020204" pitchFamily="34" charset="0"/>
          </a:endParaRPr>
        </a:p>
      </dsp:txBody>
      <dsp:txXfrm>
        <a:off x="4173636" y="1847497"/>
        <a:ext cx="2195568" cy="1340941"/>
      </dsp:txXfrm>
    </dsp:sp>
    <dsp:sp modelId="{2645F5F2-24C5-49ED-AF2C-AC4A444A1592}">
      <dsp:nvSpPr>
        <dsp:cNvPr id="0" name=""/>
        <dsp:cNvSpPr/>
      </dsp:nvSpPr>
      <dsp:spPr>
        <a:xfrm>
          <a:off x="7123113" y="645122"/>
          <a:ext cx="2848758" cy="80456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1" i="0" kern="1200">
              <a:solidFill>
                <a:schemeClr val="tx1"/>
              </a:solidFill>
              <a:latin typeface="Arial" panose="020B0604020202020204" pitchFamily="34" charset="0"/>
              <a:cs typeface="Arial" panose="020B0604020202020204" pitchFamily="34" charset="0"/>
            </a:rPr>
            <a:t>Decision Support</a:t>
          </a:r>
          <a:r>
            <a:rPr lang="en-US" sz="1800" b="0" i="0" kern="1200">
              <a:solidFill>
                <a:schemeClr val="tx1"/>
              </a:solidFill>
              <a:latin typeface="Arial" panose="020B0604020202020204" pitchFamily="34" charset="0"/>
              <a:cs typeface="Arial" panose="020B0604020202020204" pitchFamily="34" charset="0"/>
            </a:rPr>
            <a:t>​</a:t>
          </a:r>
          <a:endParaRPr lang="en-IN" sz="1800" kern="1200">
            <a:solidFill>
              <a:schemeClr val="tx1"/>
            </a:solidFill>
            <a:latin typeface="Arial" panose="020B0604020202020204" pitchFamily="34" charset="0"/>
            <a:cs typeface="Arial" panose="020B0604020202020204" pitchFamily="34" charset="0"/>
          </a:endParaRPr>
        </a:p>
      </dsp:txBody>
      <dsp:txXfrm>
        <a:off x="7146678" y="668687"/>
        <a:ext cx="2801628" cy="757430"/>
      </dsp:txXfrm>
    </dsp:sp>
    <dsp:sp modelId="{4001B6BA-11F2-44F6-84E8-B04AB01A026D}">
      <dsp:nvSpPr>
        <dsp:cNvPr id="0" name=""/>
        <dsp:cNvSpPr/>
      </dsp:nvSpPr>
      <dsp:spPr>
        <a:xfrm>
          <a:off x="7407989" y="1449683"/>
          <a:ext cx="284875" cy="1068284"/>
        </a:xfrm>
        <a:custGeom>
          <a:avLst/>
          <a:gdLst/>
          <a:ahLst/>
          <a:cxnLst/>
          <a:rect l="0" t="0" r="0" b="0"/>
          <a:pathLst>
            <a:path>
              <a:moveTo>
                <a:pt x="0" y="0"/>
              </a:moveTo>
              <a:lnTo>
                <a:pt x="0" y="1068284"/>
              </a:lnTo>
              <a:lnTo>
                <a:pt x="284875" y="106828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A089C76-0B84-4DFB-83B0-3EE431A7FBB3}">
      <dsp:nvSpPr>
        <dsp:cNvPr id="0" name=""/>
        <dsp:cNvSpPr/>
      </dsp:nvSpPr>
      <dsp:spPr>
        <a:xfrm>
          <a:off x="7692864" y="1805778"/>
          <a:ext cx="2279006" cy="142437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0" i="0" kern="1200">
              <a:solidFill>
                <a:schemeClr val="tx1"/>
              </a:solidFill>
              <a:latin typeface="Arial" panose="020B0604020202020204" pitchFamily="34" charset="0"/>
              <a:cs typeface="Arial" panose="020B0604020202020204" pitchFamily="34" charset="0"/>
            </a:rPr>
            <a:t>Providing data-driven recommendations to sustainability decision-makers.​</a:t>
          </a:r>
          <a:endParaRPr lang="en-IN" sz="1800" kern="1200">
            <a:solidFill>
              <a:schemeClr val="tx1"/>
            </a:solidFill>
            <a:latin typeface="Arial" panose="020B0604020202020204" pitchFamily="34" charset="0"/>
            <a:cs typeface="Arial" panose="020B0604020202020204" pitchFamily="34" charset="0"/>
          </a:endParaRPr>
        </a:p>
      </dsp:txBody>
      <dsp:txXfrm>
        <a:off x="7734583" y="1847497"/>
        <a:ext cx="2195568" cy="134094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56E4DF-87AA-4660-8D08-F00B686F51F2}">
      <dsp:nvSpPr>
        <dsp:cNvPr id="0" name=""/>
        <dsp:cNvSpPr/>
      </dsp:nvSpPr>
      <dsp:spPr>
        <a:xfrm rot="5400000">
          <a:off x="6632511" y="-2825472"/>
          <a:ext cx="753776" cy="6597082"/>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n-US" sz="1600" kern="1200" dirty="0"/>
            <a:t>AI algorithms like CNNs identify species from camera trap footage and citizen images, as used by platforms like </a:t>
          </a:r>
          <a:r>
            <a:rPr lang="en-US" sz="1600" kern="1200" dirty="0" err="1"/>
            <a:t>iNaturalist</a:t>
          </a:r>
          <a:r>
            <a:rPr lang="en-US" sz="1600" kern="1200" dirty="0"/>
            <a:t>.</a:t>
          </a:r>
        </a:p>
      </dsp:txBody>
      <dsp:txXfrm rot="-5400000">
        <a:off x="3710858" y="132977"/>
        <a:ext cx="6560286" cy="680184"/>
      </dsp:txXfrm>
    </dsp:sp>
    <dsp:sp modelId="{83BA5B88-BB28-45FF-ACA8-7B5D97B523E0}">
      <dsp:nvSpPr>
        <dsp:cNvPr id="0" name=""/>
        <dsp:cNvSpPr/>
      </dsp:nvSpPr>
      <dsp:spPr>
        <a:xfrm>
          <a:off x="0" y="1958"/>
          <a:ext cx="3710858" cy="9422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IN" sz="2000" b="1" kern="1200" dirty="0"/>
            <a:t>Machine Learning &amp; Deep Learning:</a:t>
          </a:r>
          <a:endParaRPr lang="en-IN" sz="2000" kern="1200" dirty="0"/>
        </a:p>
      </dsp:txBody>
      <dsp:txXfrm>
        <a:off x="45995" y="47953"/>
        <a:ext cx="3618868" cy="850230"/>
      </dsp:txXfrm>
    </dsp:sp>
    <dsp:sp modelId="{A0D41E7E-16CB-4FBA-900A-5CD2F259DF26}">
      <dsp:nvSpPr>
        <dsp:cNvPr id="0" name=""/>
        <dsp:cNvSpPr/>
      </dsp:nvSpPr>
      <dsp:spPr>
        <a:xfrm rot="5400000">
          <a:off x="6632511" y="-1836141"/>
          <a:ext cx="753776" cy="6597082"/>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n-US" sz="1600" kern="1200" dirty="0"/>
            <a:t>AI-powered drones and satellites analyze visual data for </a:t>
          </a:r>
          <a:r>
            <a:rPr lang="en-US" sz="1600" b="1" kern="1200" dirty="0"/>
            <a:t>wildlife tracking</a:t>
          </a:r>
          <a:r>
            <a:rPr lang="en-US" sz="1600" kern="1200" dirty="0"/>
            <a:t>, such as monitoring elephant populations in Africa.</a:t>
          </a:r>
        </a:p>
      </dsp:txBody>
      <dsp:txXfrm rot="-5400000">
        <a:off x="3710858" y="1122308"/>
        <a:ext cx="6560286" cy="680184"/>
      </dsp:txXfrm>
    </dsp:sp>
    <dsp:sp modelId="{A911822E-8814-4CAE-B027-E7C3915D8630}">
      <dsp:nvSpPr>
        <dsp:cNvPr id="0" name=""/>
        <dsp:cNvSpPr/>
      </dsp:nvSpPr>
      <dsp:spPr>
        <a:xfrm>
          <a:off x="0" y="991289"/>
          <a:ext cx="3710858" cy="9422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IN" sz="2000" b="1" kern="1200" dirty="0"/>
            <a:t>Computer Vision:</a:t>
          </a:r>
          <a:endParaRPr lang="en-IN" sz="2000" kern="1200" dirty="0"/>
        </a:p>
      </dsp:txBody>
      <dsp:txXfrm>
        <a:off x="45995" y="1037284"/>
        <a:ext cx="3618868" cy="850230"/>
      </dsp:txXfrm>
    </dsp:sp>
    <dsp:sp modelId="{E319DB3B-F5AE-46EC-A634-C6A723BE26E5}">
      <dsp:nvSpPr>
        <dsp:cNvPr id="0" name=""/>
        <dsp:cNvSpPr/>
      </dsp:nvSpPr>
      <dsp:spPr>
        <a:xfrm rot="5400000">
          <a:off x="6632511" y="-846810"/>
          <a:ext cx="753776" cy="6597082"/>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n-US" sz="1600" kern="1200" dirty="0"/>
            <a:t>Automates the analysis of literature and reports, helping researchers gather information on species and conservation strategies.</a:t>
          </a:r>
        </a:p>
      </dsp:txBody>
      <dsp:txXfrm rot="-5400000">
        <a:off x="3710858" y="2111639"/>
        <a:ext cx="6560286" cy="680184"/>
      </dsp:txXfrm>
    </dsp:sp>
    <dsp:sp modelId="{392FA182-D199-41BF-A74A-1C6A7162F4FD}">
      <dsp:nvSpPr>
        <dsp:cNvPr id="0" name=""/>
        <dsp:cNvSpPr/>
      </dsp:nvSpPr>
      <dsp:spPr>
        <a:xfrm>
          <a:off x="0" y="1980621"/>
          <a:ext cx="3710858" cy="9422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IN" sz="2000" b="1" kern="1200" dirty="0"/>
            <a:t>Natural Language Processing (NLP):</a:t>
          </a:r>
          <a:endParaRPr lang="en-IN" sz="2000" kern="1200" dirty="0"/>
        </a:p>
      </dsp:txBody>
      <dsp:txXfrm>
        <a:off x="45995" y="2026616"/>
        <a:ext cx="3618868" cy="850230"/>
      </dsp:txXfrm>
    </dsp:sp>
    <dsp:sp modelId="{79B87CFF-C2A8-4994-8451-ACE4AFF4EDA1}">
      <dsp:nvSpPr>
        <dsp:cNvPr id="0" name=""/>
        <dsp:cNvSpPr/>
      </dsp:nvSpPr>
      <dsp:spPr>
        <a:xfrm rot="5400000">
          <a:off x="6632511" y="142520"/>
          <a:ext cx="753776" cy="6597082"/>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n-US" sz="1600" kern="1200" dirty="0"/>
            <a:t>AI models predict future trends in species distribution and the impact of </a:t>
          </a:r>
          <a:r>
            <a:rPr lang="en-US" sz="1600" b="1" kern="1200" dirty="0"/>
            <a:t>climate change</a:t>
          </a:r>
          <a:r>
            <a:rPr lang="en-US" sz="1600" kern="1200" dirty="0"/>
            <a:t>, guiding conservation efforts for vulnerable species.</a:t>
          </a:r>
        </a:p>
      </dsp:txBody>
      <dsp:txXfrm rot="-5400000">
        <a:off x="3710858" y="3100969"/>
        <a:ext cx="6560286" cy="680184"/>
      </dsp:txXfrm>
    </dsp:sp>
    <dsp:sp modelId="{F53C6CC3-636B-470A-8F6B-487A575D66D0}">
      <dsp:nvSpPr>
        <dsp:cNvPr id="0" name=""/>
        <dsp:cNvSpPr/>
      </dsp:nvSpPr>
      <dsp:spPr>
        <a:xfrm>
          <a:off x="0" y="2969952"/>
          <a:ext cx="3710858" cy="9422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IN" sz="2000" b="1" kern="1200" dirty="0"/>
            <a:t>Predictive Analytics:</a:t>
          </a:r>
          <a:endParaRPr lang="en-IN" sz="2000" kern="1200" dirty="0"/>
        </a:p>
      </dsp:txBody>
      <dsp:txXfrm>
        <a:off x="45995" y="3015947"/>
        <a:ext cx="3618868" cy="8502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C23D1D-0BD9-461D-BEEC-5E7FAFB4C8DA}">
      <dsp:nvSpPr>
        <dsp:cNvPr id="0" name=""/>
        <dsp:cNvSpPr/>
      </dsp:nvSpPr>
      <dsp:spPr>
        <a:xfrm>
          <a:off x="292" y="268651"/>
          <a:ext cx="3007509" cy="3538246"/>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4DAC049D-CDD3-470A-A5DB-4476B3332FBC}">
      <dsp:nvSpPr>
        <dsp:cNvPr id="0" name=""/>
        <dsp:cNvSpPr/>
      </dsp:nvSpPr>
      <dsp:spPr>
        <a:xfrm>
          <a:off x="150668" y="410181"/>
          <a:ext cx="2706758" cy="229985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9000" r="-1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EE99AF3-AB0F-44A7-ACCE-2C7A9FD8DE9D}">
      <dsp:nvSpPr>
        <dsp:cNvPr id="0" name=""/>
        <dsp:cNvSpPr/>
      </dsp:nvSpPr>
      <dsp:spPr>
        <a:xfrm>
          <a:off x="150668" y="3063894"/>
          <a:ext cx="2706758" cy="60147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 Focuses on the conservation of </a:t>
          </a:r>
          <a:r>
            <a:rPr lang="en-IN" sz="1200" kern="1200"/>
            <a:t>biodiversity without foregoing economic and social progress.</a:t>
          </a:r>
        </a:p>
      </dsp:txBody>
      <dsp:txXfrm>
        <a:off x="150668" y="3063894"/>
        <a:ext cx="2706758" cy="601473"/>
      </dsp:txXfrm>
    </dsp:sp>
    <dsp:sp modelId="{416B4BBA-53FF-497E-BF15-1C32A39849B2}">
      <dsp:nvSpPr>
        <dsp:cNvPr id="0" name=""/>
        <dsp:cNvSpPr/>
      </dsp:nvSpPr>
      <dsp:spPr>
        <a:xfrm>
          <a:off x="150668" y="2710041"/>
          <a:ext cx="2706758" cy="353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a:t>Environmental Sustainability</a:t>
          </a:r>
        </a:p>
      </dsp:txBody>
      <dsp:txXfrm>
        <a:off x="150668" y="2710041"/>
        <a:ext cx="2706758" cy="353852"/>
      </dsp:txXfrm>
    </dsp:sp>
    <dsp:sp modelId="{B2002E79-77C2-4B28-A862-F00D5F100069}">
      <dsp:nvSpPr>
        <dsp:cNvPr id="0" name=""/>
        <dsp:cNvSpPr/>
      </dsp:nvSpPr>
      <dsp:spPr>
        <a:xfrm>
          <a:off x="3955751" y="268651"/>
          <a:ext cx="3007509" cy="3538246"/>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11AB64B-466C-4DDC-9A89-A1F29D1348C7}">
      <dsp:nvSpPr>
        <dsp:cNvPr id="0" name=""/>
        <dsp:cNvSpPr/>
      </dsp:nvSpPr>
      <dsp:spPr>
        <a:xfrm>
          <a:off x="4106126" y="410181"/>
          <a:ext cx="2706758" cy="229985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9000" r="-1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58DD0A0-D24D-4440-AD73-B824DDE3C8A1}">
      <dsp:nvSpPr>
        <dsp:cNvPr id="0" name=""/>
        <dsp:cNvSpPr/>
      </dsp:nvSpPr>
      <dsp:spPr>
        <a:xfrm>
          <a:off x="4106126" y="3063894"/>
          <a:ext cx="2706758" cy="60147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 Refers to the organization's ability to </a:t>
          </a:r>
          <a:r>
            <a:rPr lang="en-IN" sz="1200" kern="1200"/>
            <a:t>manage its resources and </a:t>
          </a:r>
          <a:r>
            <a:rPr lang="en-US" sz="1200" kern="1200"/>
            <a:t>responsibly generate profits in the </a:t>
          </a:r>
          <a:r>
            <a:rPr lang="en-IN" sz="1200" kern="1200"/>
            <a:t>long term.</a:t>
          </a:r>
        </a:p>
      </dsp:txBody>
      <dsp:txXfrm>
        <a:off x="4106126" y="3063894"/>
        <a:ext cx="2706758" cy="601473"/>
      </dsp:txXfrm>
    </dsp:sp>
    <dsp:sp modelId="{BA68BF55-71AA-4FAA-828D-926D4AE29E80}">
      <dsp:nvSpPr>
        <dsp:cNvPr id="0" name=""/>
        <dsp:cNvSpPr/>
      </dsp:nvSpPr>
      <dsp:spPr>
        <a:xfrm>
          <a:off x="4106126" y="2710041"/>
          <a:ext cx="2706758" cy="353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a:t>Economic Sustainability</a:t>
          </a:r>
        </a:p>
      </dsp:txBody>
      <dsp:txXfrm>
        <a:off x="4106126" y="2710041"/>
        <a:ext cx="2706758" cy="353852"/>
      </dsp:txXfrm>
    </dsp:sp>
    <dsp:sp modelId="{9BCC12E9-E6E6-4BB7-8BD4-852AA21C4A3A}">
      <dsp:nvSpPr>
        <dsp:cNvPr id="0" name=""/>
        <dsp:cNvSpPr/>
      </dsp:nvSpPr>
      <dsp:spPr>
        <a:xfrm>
          <a:off x="7911209" y="268651"/>
          <a:ext cx="3007509" cy="3538246"/>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973158B-5BB3-4886-BFC3-EC8BF54EC0EB}">
      <dsp:nvSpPr>
        <dsp:cNvPr id="0" name=""/>
        <dsp:cNvSpPr/>
      </dsp:nvSpPr>
      <dsp:spPr>
        <a:xfrm>
          <a:off x="8061585" y="410181"/>
          <a:ext cx="2706758" cy="229985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0000" r="-20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E1B2510-6D21-4466-B267-1EDFF5DE0A37}">
      <dsp:nvSpPr>
        <dsp:cNvPr id="0" name=""/>
        <dsp:cNvSpPr/>
      </dsp:nvSpPr>
      <dsp:spPr>
        <a:xfrm>
          <a:off x="8061585" y="3063894"/>
          <a:ext cx="2706758" cy="60147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 Has the goal of strengthening the cohesion and stability of specific </a:t>
          </a:r>
          <a:r>
            <a:rPr lang="en-IN" sz="1200" kern="1200"/>
            <a:t>social groups.</a:t>
          </a:r>
        </a:p>
      </dsp:txBody>
      <dsp:txXfrm>
        <a:off x="8061585" y="3063894"/>
        <a:ext cx="2706758" cy="601473"/>
      </dsp:txXfrm>
    </dsp:sp>
    <dsp:sp modelId="{72A7CDA5-52B0-40D2-A6BF-142BE9847475}">
      <dsp:nvSpPr>
        <dsp:cNvPr id="0" name=""/>
        <dsp:cNvSpPr/>
      </dsp:nvSpPr>
      <dsp:spPr>
        <a:xfrm>
          <a:off x="8061585" y="2710041"/>
          <a:ext cx="2706758" cy="353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a:t>Social Sustainability</a:t>
          </a:r>
        </a:p>
      </dsp:txBody>
      <dsp:txXfrm>
        <a:off x="8061585" y="2710041"/>
        <a:ext cx="2706758" cy="3538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0552D0-6BB8-45F6-8E2A-06DADF3347FC}">
      <dsp:nvSpPr>
        <dsp:cNvPr id="0" name=""/>
        <dsp:cNvSpPr/>
      </dsp:nvSpPr>
      <dsp:spPr>
        <a:xfrm rot="5400000">
          <a:off x="1771337" y="1083550"/>
          <a:ext cx="958306" cy="1090998"/>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838992B-3E1D-44A7-8C03-E077D52A1CBB}">
      <dsp:nvSpPr>
        <dsp:cNvPr id="0" name=""/>
        <dsp:cNvSpPr/>
      </dsp:nvSpPr>
      <dsp:spPr>
        <a:xfrm>
          <a:off x="1517444" y="21247"/>
          <a:ext cx="1613224" cy="1129204"/>
        </a:xfrm>
        <a:prstGeom prst="roundRect">
          <a:avLst>
            <a:gd name="adj" fmla="val 166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a:t>Environment</a:t>
          </a:r>
        </a:p>
      </dsp:txBody>
      <dsp:txXfrm>
        <a:off x="1572577" y="76380"/>
        <a:ext cx="1502958" cy="1018938"/>
      </dsp:txXfrm>
    </dsp:sp>
    <dsp:sp modelId="{20796C8D-47FE-4867-86E3-99FBA5D3D22D}">
      <dsp:nvSpPr>
        <dsp:cNvPr id="0" name=""/>
        <dsp:cNvSpPr/>
      </dsp:nvSpPr>
      <dsp:spPr>
        <a:xfrm>
          <a:off x="3163867" y="173299"/>
          <a:ext cx="3583522" cy="9126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a:t>Does this program have a net positive impact on the environment?</a:t>
          </a:r>
          <a:endParaRPr lang="en-IN" sz="1800" kern="1200"/>
        </a:p>
      </dsp:txBody>
      <dsp:txXfrm>
        <a:off x="3163867" y="173299"/>
        <a:ext cx="3583522" cy="912673"/>
      </dsp:txXfrm>
    </dsp:sp>
    <dsp:sp modelId="{39B6BEAF-5A3C-4817-974E-1318E49F18D2}">
      <dsp:nvSpPr>
        <dsp:cNvPr id="0" name=""/>
        <dsp:cNvSpPr/>
      </dsp:nvSpPr>
      <dsp:spPr>
        <a:xfrm rot="5400000">
          <a:off x="3687323" y="2352019"/>
          <a:ext cx="958306" cy="1090998"/>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03DCF79-549A-49AB-8854-35F2C646BFC3}">
      <dsp:nvSpPr>
        <dsp:cNvPr id="0" name=""/>
        <dsp:cNvSpPr/>
      </dsp:nvSpPr>
      <dsp:spPr>
        <a:xfrm>
          <a:off x="3433430" y="1289717"/>
          <a:ext cx="1613224" cy="1129204"/>
        </a:xfrm>
        <a:prstGeom prst="roundRect">
          <a:avLst>
            <a:gd name="adj" fmla="val 166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a:t> Social</a:t>
          </a:r>
        </a:p>
      </dsp:txBody>
      <dsp:txXfrm>
        <a:off x="3488563" y="1344850"/>
        <a:ext cx="1502958" cy="1018938"/>
      </dsp:txXfrm>
    </dsp:sp>
    <dsp:sp modelId="{147B1AA8-991B-4E74-BE42-B5E3E9E1F583}">
      <dsp:nvSpPr>
        <dsp:cNvPr id="0" name=""/>
        <dsp:cNvSpPr/>
      </dsp:nvSpPr>
      <dsp:spPr>
        <a:xfrm>
          <a:off x="5079853" y="1441768"/>
          <a:ext cx="3583522" cy="9126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a:t> Is this initiative good for all people?</a:t>
          </a:r>
          <a:endParaRPr lang="en-IN" sz="1800" kern="1200"/>
        </a:p>
      </dsp:txBody>
      <dsp:txXfrm>
        <a:off x="5079853" y="1441768"/>
        <a:ext cx="3583522" cy="912673"/>
      </dsp:txXfrm>
    </dsp:sp>
    <dsp:sp modelId="{F9B82CDB-314B-415E-BD04-858DB4EBC4CD}">
      <dsp:nvSpPr>
        <dsp:cNvPr id="0" name=""/>
        <dsp:cNvSpPr/>
      </dsp:nvSpPr>
      <dsp:spPr>
        <a:xfrm>
          <a:off x="5349417" y="2558187"/>
          <a:ext cx="1613224" cy="1129204"/>
        </a:xfrm>
        <a:prstGeom prst="roundRect">
          <a:avLst>
            <a:gd name="adj" fmla="val 166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a:t> Economic</a:t>
          </a:r>
        </a:p>
      </dsp:txBody>
      <dsp:txXfrm>
        <a:off x="5404550" y="2613320"/>
        <a:ext cx="1502958" cy="1018938"/>
      </dsp:txXfrm>
    </dsp:sp>
    <dsp:sp modelId="{2AA27C42-2568-42C1-82B0-D92E9F4BFD51}">
      <dsp:nvSpPr>
        <dsp:cNvPr id="0" name=""/>
        <dsp:cNvSpPr/>
      </dsp:nvSpPr>
      <dsp:spPr>
        <a:xfrm>
          <a:off x="6995840" y="2710238"/>
          <a:ext cx="3583522" cy="9126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a:t> Is this project financially self-sustaining</a:t>
          </a:r>
          <a:endParaRPr lang="en-IN" sz="1800" kern="1200"/>
        </a:p>
      </dsp:txBody>
      <dsp:txXfrm>
        <a:off x="6995840" y="2710238"/>
        <a:ext cx="3583522" cy="91267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B24D9C-602E-4C94-8D9D-B95E0DA4FFFB}">
      <dsp:nvSpPr>
        <dsp:cNvPr id="0" name=""/>
        <dsp:cNvSpPr/>
      </dsp:nvSpPr>
      <dsp:spPr>
        <a:xfrm rot="5400000">
          <a:off x="5274144" y="-2213701"/>
          <a:ext cx="685008" cy="528625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US" sz="1800" kern="1200"/>
            <a:t>Optimizing the use of natural resources.</a:t>
          </a:r>
          <a:endParaRPr lang="en-IN" sz="1800" kern="1200"/>
        </a:p>
      </dsp:txBody>
      <dsp:txXfrm rot="-5400000">
        <a:off x="2973520" y="120362"/>
        <a:ext cx="5252818" cy="618130"/>
      </dsp:txXfrm>
    </dsp:sp>
    <dsp:sp modelId="{C4EE42EA-3C16-4C3A-AE67-7671B3E66DD1}">
      <dsp:nvSpPr>
        <dsp:cNvPr id="0" name=""/>
        <dsp:cNvSpPr/>
      </dsp:nvSpPr>
      <dsp:spPr>
        <a:xfrm>
          <a:off x="0" y="1297"/>
          <a:ext cx="2973520" cy="8562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kern="1200"/>
            <a:t>Resource Efficiency</a:t>
          </a:r>
        </a:p>
      </dsp:txBody>
      <dsp:txXfrm>
        <a:off x="41799" y="43096"/>
        <a:ext cx="2889922" cy="772662"/>
      </dsp:txXfrm>
    </dsp:sp>
    <dsp:sp modelId="{6BE312C7-AFBB-4806-AD1A-5B36614E1414}">
      <dsp:nvSpPr>
        <dsp:cNvPr id="0" name=""/>
        <dsp:cNvSpPr/>
      </dsp:nvSpPr>
      <dsp:spPr>
        <a:xfrm rot="5400000">
          <a:off x="5274144" y="-1314627"/>
          <a:ext cx="685008" cy="528625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US" sz="1800" kern="1200"/>
            <a:t>Transitioning from a linear economy to a circular model.</a:t>
          </a:r>
          <a:endParaRPr lang="en-IN" sz="1800" kern="1200"/>
        </a:p>
      </dsp:txBody>
      <dsp:txXfrm rot="-5400000">
        <a:off x="2973520" y="1019436"/>
        <a:ext cx="5252818" cy="618130"/>
      </dsp:txXfrm>
    </dsp:sp>
    <dsp:sp modelId="{04AE0D2B-E2C0-4832-BFF0-CC2F12649A76}">
      <dsp:nvSpPr>
        <dsp:cNvPr id="0" name=""/>
        <dsp:cNvSpPr/>
      </dsp:nvSpPr>
      <dsp:spPr>
        <a:xfrm>
          <a:off x="0" y="900370"/>
          <a:ext cx="2973520" cy="8562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kern="1200"/>
            <a:t>Circular Economy</a:t>
          </a:r>
        </a:p>
      </dsp:txBody>
      <dsp:txXfrm>
        <a:off x="41799" y="942169"/>
        <a:ext cx="2889922" cy="772662"/>
      </dsp:txXfrm>
    </dsp:sp>
    <dsp:sp modelId="{EAA918DE-ACAD-4F0B-A9BC-F9D178DF2C18}">
      <dsp:nvSpPr>
        <dsp:cNvPr id="0" name=""/>
        <dsp:cNvSpPr/>
      </dsp:nvSpPr>
      <dsp:spPr>
        <a:xfrm rot="5400000">
          <a:off x="5274144" y="-415554"/>
          <a:ext cx="685008" cy="528625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US" sz="1800" kern="1200"/>
            <a:t>Evaluating the environmental impact of a product or process</a:t>
          </a:r>
          <a:endParaRPr lang="en-IN" sz="1800" kern="1200"/>
        </a:p>
      </dsp:txBody>
      <dsp:txXfrm rot="-5400000">
        <a:off x="2973520" y="1918509"/>
        <a:ext cx="5252818" cy="618130"/>
      </dsp:txXfrm>
    </dsp:sp>
    <dsp:sp modelId="{40F8659C-16B3-4743-A087-3480C000A63B}">
      <dsp:nvSpPr>
        <dsp:cNvPr id="0" name=""/>
        <dsp:cNvSpPr/>
      </dsp:nvSpPr>
      <dsp:spPr>
        <a:xfrm>
          <a:off x="0" y="1799444"/>
          <a:ext cx="2973520" cy="8562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kern="1200"/>
            <a:t>Life Cycle Assessment (LCA)</a:t>
          </a:r>
        </a:p>
      </dsp:txBody>
      <dsp:txXfrm>
        <a:off x="41799" y="1841243"/>
        <a:ext cx="2889922" cy="77266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C23D1D-0BD9-461D-BEEC-5E7FAFB4C8DA}">
      <dsp:nvSpPr>
        <dsp:cNvPr id="0" name=""/>
        <dsp:cNvSpPr/>
      </dsp:nvSpPr>
      <dsp:spPr>
        <a:xfrm>
          <a:off x="292" y="268651"/>
          <a:ext cx="3007509" cy="3538246"/>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4DAC049D-CDD3-470A-A5DB-4476B3332FBC}">
      <dsp:nvSpPr>
        <dsp:cNvPr id="0" name=""/>
        <dsp:cNvSpPr/>
      </dsp:nvSpPr>
      <dsp:spPr>
        <a:xfrm>
          <a:off x="150668" y="410181"/>
          <a:ext cx="2706758" cy="229985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8000" r="-18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EE99AF3-AB0F-44A7-ACCE-2C7A9FD8DE9D}">
      <dsp:nvSpPr>
        <dsp:cNvPr id="0" name=""/>
        <dsp:cNvSpPr/>
      </dsp:nvSpPr>
      <dsp:spPr>
        <a:xfrm>
          <a:off x="150668" y="3063894"/>
          <a:ext cx="2706758" cy="60147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Promoting environmental literacy and resource conservation behaviors.</a:t>
          </a:r>
          <a:endParaRPr lang="en-IN" sz="1200" kern="1200"/>
        </a:p>
      </dsp:txBody>
      <dsp:txXfrm>
        <a:off x="150668" y="3063894"/>
        <a:ext cx="2706758" cy="601473"/>
      </dsp:txXfrm>
    </dsp:sp>
    <dsp:sp modelId="{416B4BBA-53FF-497E-BF15-1C32A39849B2}">
      <dsp:nvSpPr>
        <dsp:cNvPr id="0" name=""/>
        <dsp:cNvSpPr/>
      </dsp:nvSpPr>
      <dsp:spPr>
        <a:xfrm>
          <a:off x="150668" y="2710041"/>
          <a:ext cx="2706758" cy="353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kern="1200"/>
            <a:t>Education and Awareness Campaigns</a:t>
          </a:r>
        </a:p>
      </dsp:txBody>
      <dsp:txXfrm>
        <a:off x="150668" y="2710041"/>
        <a:ext cx="2706758" cy="353852"/>
      </dsp:txXfrm>
    </dsp:sp>
    <dsp:sp modelId="{B2002E79-77C2-4B28-A862-F00D5F100069}">
      <dsp:nvSpPr>
        <dsp:cNvPr id="0" name=""/>
        <dsp:cNvSpPr/>
      </dsp:nvSpPr>
      <dsp:spPr>
        <a:xfrm>
          <a:off x="3955751" y="268651"/>
          <a:ext cx="3007509" cy="3538246"/>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11AB64B-466C-4DDC-9A89-A1F29D1348C7}">
      <dsp:nvSpPr>
        <dsp:cNvPr id="0" name=""/>
        <dsp:cNvSpPr/>
      </dsp:nvSpPr>
      <dsp:spPr>
        <a:xfrm>
          <a:off x="4106126" y="410181"/>
          <a:ext cx="2706758" cy="229985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5000" r="-5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58DD0A0-D24D-4440-AD73-B824DDE3C8A1}">
      <dsp:nvSpPr>
        <dsp:cNvPr id="0" name=""/>
        <dsp:cNvSpPr/>
      </dsp:nvSpPr>
      <dsp:spPr>
        <a:xfrm>
          <a:off x="4106126" y="3063894"/>
          <a:ext cx="2706758" cy="60147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Companies adopting sustainability as a core value.</a:t>
          </a:r>
          <a:endParaRPr lang="en-IN" sz="1200" kern="1200"/>
        </a:p>
      </dsp:txBody>
      <dsp:txXfrm>
        <a:off x="4106126" y="3063894"/>
        <a:ext cx="2706758" cy="601473"/>
      </dsp:txXfrm>
    </dsp:sp>
    <dsp:sp modelId="{BA68BF55-71AA-4FAA-828D-926D4AE29E80}">
      <dsp:nvSpPr>
        <dsp:cNvPr id="0" name=""/>
        <dsp:cNvSpPr/>
      </dsp:nvSpPr>
      <dsp:spPr>
        <a:xfrm>
          <a:off x="4106126" y="2710041"/>
          <a:ext cx="2706758" cy="353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kern="1200"/>
            <a:t>Corporate Social Responsibility (CSR)</a:t>
          </a:r>
        </a:p>
      </dsp:txBody>
      <dsp:txXfrm>
        <a:off x="4106126" y="2710041"/>
        <a:ext cx="2706758" cy="353852"/>
      </dsp:txXfrm>
    </dsp:sp>
    <dsp:sp modelId="{9BCC12E9-E6E6-4BB7-8BD4-852AA21C4A3A}">
      <dsp:nvSpPr>
        <dsp:cNvPr id="0" name=""/>
        <dsp:cNvSpPr/>
      </dsp:nvSpPr>
      <dsp:spPr>
        <a:xfrm>
          <a:off x="7911209" y="268651"/>
          <a:ext cx="3007509" cy="3538246"/>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973158B-5BB3-4886-BFC3-EC8BF54EC0EB}">
      <dsp:nvSpPr>
        <dsp:cNvPr id="0" name=""/>
        <dsp:cNvSpPr/>
      </dsp:nvSpPr>
      <dsp:spPr>
        <a:xfrm>
          <a:off x="8061585" y="410181"/>
          <a:ext cx="2706758" cy="229985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8000" r="-18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E1B2510-6D21-4466-B267-1EDFF5DE0A37}">
      <dsp:nvSpPr>
        <dsp:cNvPr id="0" name=""/>
        <dsp:cNvSpPr/>
      </dsp:nvSpPr>
      <dsp:spPr>
        <a:xfrm>
          <a:off x="8061585" y="3063894"/>
          <a:ext cx="2706758" cy="60147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kern="1200"/>
            <a:t>Grassroots movements encouraging sustainable lifestyles</a:t>
          </a:r>
        </a:p>
      </dsp:txBody>
      <dsp:txXfrm>
        <a:off x="8061585" y="3063894"/>
        <a:ext cx="2706758" cy="601473"/>
      </dsp:txXfrm>
    </dsp:sp>
    <dsp:sp modelId="{72A7CDA5-52B0-40D2-A6BF-142BE9847475}">
      <dsp:nvSpPr>
        <dsp:cNvPr id="0" name=""/>
        <dsp:cNvSpPr/>
      </dsp:nvSpPr>
      <dsp:spPr>
        <a:xfrm>
          <a:off x="8061585" y="2710041"/>
          <a:ext cx="2706758" cy="353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kern="1200"/>
            <a:t>Community-led Initiatives</a:t>
          </a:r>
        </a:p>
      </dsp:txBody>
      <dsp:txXfrm>
        <a:off x="8061585" y="2710041"/>
        <a:ext cx="2706758" cy="35385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DBE01E-B5DA-4B92-BB8B-3672161C5B6C}">
      <dsp:nvSpPr>
        <dsp:cNvPr id="0" name=""/>
        <dsp:cNvSpPr/>
      </dsp:nvSpPr>
      <dsp:spPr>
        <a:xfrm>
          <a:off x="0" y="23428"/>
          <a:ext cx="5446005" cy="47911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dirty="0"/>
            <a:t>Solar Power</a:t>
          </a:r>
        </a:p>
      </dsp:txBody>
      <dsp:txXfrm>
        <a:off x="23388" y="46816"/>
        <a:ext cx="5399229" cy="432338"/>
      </dsp:txXfrm>
    </dsp:sp>
    <dsp:sp modelId="{30C36EDA-4ED1-4DF1-9EF8-F708BEA124DE}">
      <dsp:nvSpPr>
        <dsp:cNvPr id="0" name=""/>
        <dsp:cNvSpPr/>
      </dsp:nvSpPr>
      <dsp:spPr>
        <a:xfrm>
          <a:off x="0" y="502543"/>
          <a:ext cx="5446005"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2911"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PV panels convert sunlight into electricity.</a:t>
          </a:r>
          <a:endParaRPr lang="en-IN" sz="1600" kern="1200" dirty="0"/>
        </a:p>
      </dsp:txBody>
      <dsp:txXfrm>
        <a:off x="0" y="502543"/>
        <a:ext cx="5446005" cy="347760"/>
      </dsp:txXfrm>
    </dsp:sp>
    <dsp:sp modelId="{E185F958-7853-4968-8FBF-4268AC26FCF5}">
      <dsp:nvSpPr>
        <dsp:cNvPr id="0" name=""/>
        <dsp:cNvSpPr/>
      </dsp:nvSpPr>
      <dsp:spPr>
        <a:xfrm>
          <a:off x="0" y="850303"/>
          <a:ext cx="5446005" cy="47911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dirty="0"/>
            <a:t> Wind Energy</a:t>
          </a:r>
        </a:p>
      </dsp:txBody>
      <dsp:txXfrm>
        <a:off x="23388" y="873691"/>
        <a:ext cx="5399229" cy="432338"/>
      </dsp:txXfrm>
    </dsp:sp>
    <dsp:sp modelId="{7E792FAF-C055-4A2E-B40B-DF1C6CB56424}">
      <dsp:nvSpPr>
        <dsp:cNvPr id="0" name=""/>
        <dsp:cNvSpPr/>
      </dsp:nvSpPr>
      <dsp:spPr>
        <a:xfrm>
          <a:off x="0" y="1329418"/>
          <a:ext cx="5446005"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2911"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 Wind turbines harness wind power.</a:t>
          </a:r>
          <a:endParaRPr lang="en-IN" sz="1600" kern="1200" dirty="0"/>
        </a:p>
      </dsp:txBody>
      <dsp:txXfrm>
        <a:off x="0" y="1329418"/>
        <a:ext cx="5446005" cy="347760"/>
      </dsp:txXfrm>
    </dsp:sp>
    <dsp:sp modelId="{88687C48-71BC-4807-991B-7A425141148C}">
      <dsp:nvSpPr>
        <dsp:cNvPr id="0" name=""/>
        <dsp:cNvSpPr/>
      </dsp:nvSpPr>
      <dsp:spPr>
        <a:xfrm>
          <a:off x="0" y="1677178"/>
          <a:ext cx="5446005" cy="47911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dirty="0"/>
            <a:t> Hydropower</a:t>
          </a:r>
        </a:p>
      </dsp:txBody>
      <dsp:txXfrm>
        <a:off x="23388" y="1700566"/>
        <a:ext cx="5399229" cy="432338"/>
      </dsp:txXfrm>
    </dsp:sp>
    <dsp:sp modelId="{158189AC-10FD-4B7C-BDE9-4150CEA2002B}">
      <dsp:nvSpPr>
        <dsp:cNvPr id="0" name=""/>
        <dsp:cNvSpPr/>
      </dsp:nvSpPr>
      <dsp:spPr>
        <a:xfrm>
          <a:off x="0" y="2156293"/>
          <a:ext cx="5446005"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2911"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IN" sz="1600" kern="1200" dirty="0"/>
            <a:t> Water turbines generate electricity.</a:t>
          </a:r>
        </a:p>
      </dsp:txBody>
      <dsp:txXfrm>
        <a:off x="0" y="2156293"/>
        <a:ext cx="5446005" cy="347760"/>
      </dsp:txXfrm>
    </dsp:sp>
    <dsp:sp modelId="{28C46486-C939-4466-90D7-C863B4CECD30}">
      <dsp:nvSpPr>
        <dsp:cNvPr id="0" name=""/>
        <dsp:cNvSpPr/>
      </dsp:nvSpPr>
      <dsp:spPr>
        <a:xfrm>
          <a:off x="0" y="2504053"/>
          <a:ext cx="5446005" cy="47911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dirty="0"/>
            <a:t> Geothermal Energy</a:t>
          </a:r>
        </a:p>
      </dsp:txBody>
      <dsp:txXfrm>
        <a:off x="23388" y="2527441"/>
        <a:ext cx="5399229" cy="432338"/>
      </dsp:txXfrm>
    </dsp:sp>
    <dsp:sp modelId="{E7BD8DF8-7398-47A6-99EE-16FE794D10B6}">
      <dsp:nvSpPr>
        <dsp:cNvPr id="0" name=""/>
        <dsp:cNvSpPr/>
      </dsp:nvSpPr>
      <dsp:spPr>
        <a:xfrm>
          <a:off x="0" y="2983168"/>
          <a:ext cx="5446005"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2911"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 Heat from the Earth generates power.</a:t>
          </a:r>
          <a:endParaRPr lang="en-IN" sz="1600" kern="1200" dirty="0"/>
        </a:p>
      </dsp:txBody>
      <dsp:txXfrm>
        <a:off x="0" y="2983168"/>
        <a:ext cx="5446005" cy="34776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A2E864-C61D-43FA-9B99-DC6529CD1599}">
      <dsp:nvSpPr>
        <dsp:cNvPr id="0" name=""/>
        <dsp:cNvSpPr/>
      </dsp:nvSpPr>
      <dsp:spPr>
        <a:xfrm>
          <a:off x="1893" y="1249621"/>
          <a:ext cx="1845743" cy="57508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IN" sz="1700" kern="1200" dirty="0"/>
            <a:t>Battery Technologies</a:t>
          </a:r>
        </a:p>
      </dsp:txBody>
      <dsp:txXfrm>
        <a:off x="1893" y="1249621"/>
        <a:ext cx="1845743" cy="575089"/>
      </dsp:txXfrm>
    </dsp:sp>
    <dsp:sp modelId="{C2BAAD36-9EBB-4B59-A886-09361961721A}">
      <dsp:nvSpPr>
        <dsp:cNvPr id="0" name=""/>
        <dsp:cNvSpPr/>
      </dsp:nvSpPr>
      <dsp:spPr>
        <a:xfrm>
          <a:off x="1893" y="1824711"/>
          <a:ext cx="1845743" cy="1096627"/>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kern="1200" dirty="0"/>
            <a:t>Advancements in lithium-ion and solid-state batteries.</a:t>
          </a:r>
          <a:endParaRPr lang="en-IN" sz="1700" kern="1200" dirty="0"/>
        </a:p>
      </dsp:txBody>
      <dsp:txXfrm>
        <a:off x="1893" y="1824711"/>
        <a:ext cx="1845743" cy="1096627"/>
      </dsp:txXfrm>
    </dsp:sp>
    <dsp:sp modelId="{27642FA5-776B-4F4B-9815-3C67720D6F7C}">
      <dsp:nvSpPr>
        <dsp:cNvPr id="0" name=""/>
        <dsp:cNvSpPr/>
      </dsp:nvSpPr>
      <dsp:spPr>
        <a:xfrm>
          <a:off x="2106040" y="1249621"/>
          <a:ext cx="1845743" cy="57508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IN" sz="1700" kern="1200" dirty="0"/>
            <a:t>Smart Grids</a:t>
          </a:r>
        </a:p>
      </dsp:txBody>
      <dsp:txXfrm>
        <a:off x="2106040" y="1249621"/>
        <a:ext cx="1845743" cy="575089"/>
      </dsp:txXfrm>
    </dsp:sp>
    <dsp:sp modelId="{95B11B98-EE21-4D47-BC16-793331EA68FB}">
      <dsp:nvSpPr>
        <dsp:cNvPr id="0" name=""/>
        <dsp:cNvSpPr/>
      </dsp:nvSpPr>
      <dsp:spPr>
        <a:xfrm>
          <a:off x="2106040" y="1824711"/>
          <a:ext cx="1845743" cy="1096627"/>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IN" sz="1700" kern="1200" dirty="0"/>
            <a:t>Intelligent power distribution  systems.</a:t>
          </a:r>
        </a:p>
      </dsp:txBody>
      <dsp:txXfrm>
        <a:off x="2106040" y="1824711"/>
        <a:ext cx="1845743" cy="1096627"/>
      </dsp:txXfrm>
    </dsp:sp>
    <dsp:sp modelId="{74932D97-19A0-455D-B37C-F83451CC561B}">
      <dsp:nvSpPr>
        <dsp:cNvPr id="0" name=""/>
        <dsp:cNvSpPr/>
      </dsp:nvSpPr>
      <dsp:spPr>
        <a:xfrm>
          <a:off x="4210188" y="1249621"/>
          <a:ext cx="1845743" cy="57508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IN" sz="1700" kern="1200" dirty="0"/>
            <a:t>Energy Storage Systems</a:t>
          </a:r>
        </a:p>
      </dsp:txBody>
      <dsp:txXfrm>
        <a:off x="4210188" y="1249621"/>
        <a:ext cx="1845743" cy="575089"/>
      </dsp:txXfrm>
    </dsp:sp>
    <dsp:sp modelId="{082CA50C-1F83-4381-8EC5-7C87AD4D8D45}">
      <dsp:nvSpPr>
        <dsp:cNvPr id="0" name=""/>
        <dsp:cNvSpPr/>
      </dsp:nvSpPr>
      <dsp:spPr>
        <a:xfrm>
          <a:off x="4210188" y="1824711"/>
          <a:ext cx="1845743" cy="1096627"/>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kern="1200" dirty="0"/>
            <a:t>Large-scale storage for renewable  energy</a:t>
          </a:r>
          <a:endParaRPr lang="en-IN" sz="1700" kern="1200" dirty="0"/>
        </a:p>
      </dsp:txBody>
      <dsp:txXfrm>
        <a:off x="4210188" y="1824711"/>
        <a:ext cx="1845743" cy="109662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B06FA3-E26F-4DAC-80A0-92C9CB5EEACF}">
      <dsp:nvSpPr>
        <dsp:cNvPr id="0" name=""/>
        <dsp:cNvSpPr/>
      </dsp:nvSpPr>
      <dsp:spPr>
        <a:xfrm>
          <a:off x="1876" y="737943"/>
          <a:ext cx="1829545" cy="708002"/>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marL="0" lvl="0" indent="0" algn="ctr" defTabSz="933450">
            <a:lnSpc>
              <a:spcPct val="90000"/>
            </a:lnSpc>
            <a:spcBef>
              <a:spcPct val="0"/>
            </a:spcBef>
            <a:spcAft>
              <a:spcPct val="35000"/>
            </a:spcAft>
            <a:buNone/>
          </a:pPr>
          <a:r>
            <a:rPr lang="en-IN" sz="2100" kern="1200" dirty="0"/>
            <a:t>Electric Vehicles</a:t>
          </a:r>
        </a:p>
      </dsp:txBody>
      <dsp:txXfrm>
        <a:off x="1876" y="737943"/>
        <a:ext cx="1829545" cy="708002"/>
      </dsp:txXfrm>
    </dsp:sp>
    <dsp:sp modelId="{79825C12-6BE6-46CC-A4E6-B1EC90DABADE}">
      <dsp:nvSpPr>
        <dsp:cNvPr id="0" name=""/>
        <dsp:cNvSpPr/>
      </dsp:nvSpPr>
      <dsp:spPr>
        <a:xfrm>
          <a:off x="1876" y="1445945"/>
          <a:ext cx="1829545" cy="118172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IN" sz="1800" kern="1200" dirty="0"/>
            <a:t>Reduce greenhouse gas emissions.</a:t>
          </a:r>
        </a:p>
      </dsp:txBody>
      <dsp:txXfrm>
        <a:off x="1876" y="1445945"/>
        <a:ext cx="1829545" cy="1181722"/>
      </dsp:txXfrm>
    </dsp:sp>
    <dsp:sp modelId="{3706E540-5C10-4C5E-B5F1-1B80D7B2C7CF}">
      <dsp:nvSpPr>
        <dsp:cNvPr id="0" name=""/>
        <dsp:cNvSpPr/>
      </dsp:nvSpPr>
      <dsp:spPr>
        <a:xfrm>
          <a:off x="2087558" y="737943"/>
          <a:ext cx="1829545" cy="708002"/>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marL="0" lvl="0" indent="0" algn="ctr" defTabSz="933450">
            <a:lnSpc>
              <a:spcPct val="90000"/>
            </a:lnSpc>
            <a:spcBef>
              <a:spcPct val="0"/>
            </a:spcBef>
            <a:spcAft>
              <a:spcPct val="35000"/>
            </a:spcAft>
            <a:buNone/>
          </a:pPr>
          <a:r>
            <a:rPr lang="en-IN" sz="2100" kern="1200" dirty="0"/>
            <a:t> Hydrogen Fuel Cells</a:t>
          </a:r>
        </a:p>
      </dsp:txBody>
      <dsp:txXfrm>
        <a:off x="2087558" y="737943"/>
        <a:ext cx="1829545" cy="708002"/>
      </dsp:txXfrm>
    </dsp:sp>
    <dsp:sp modelId="{5C9B5BE5-79E6-4277-99ED-84F679FE7FB5}">
      <dsp:nvSpPr>
        <dsp:cNvPr id="0" name=""/>
        <dsp:cNvSpPr/>
      </dsp:nvSpPr>
      <dsp:spPr>
        <a:xfrm>
          <a:off x="2087558" y="1445945"/>
          <a:ext cx="1829545" cy="118172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Produce electricity with water as byproduct.</a:t>
          </a:r>
          <a:endParaRPr lang="en-IN" sz="1800" kern="1200" dirty="0"/>
        </a:p>
      </dsp:txBody>
      <dsp:txXfrm>
        <a:off x="2087558" y="1445945"/>
        <a:ext cx="1829545" cy="1181722"/>
      </dsp:txXfrm>
    </dsp:sp>
    <dsp:sp modelId="{3E25A62F-9BF1-4F83-8390-B6ABEC3E5AA9}">
      <dsp:nvSpPr>
        <dsp:cNvPr id="0" name=""/>
        <dsp:cNvSpPr/>
      </dsp:nvSpPr>
      <dsp:spPr>
        <a:xfrm>
          <a:off x="4173240" y="737943"/>
          <a:ext cx="1829545" cy="708002"/>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marL="0" lvl="0" indent="0" algn="ctr" defTabSz="933450">
            <a:lnSpc>
              <a:spcPct val="90000"/>
            </a:lnSpc>
            <a:spcBef>
              <a:spcPct val="0"/>
            </a:spcBef>
            <a:spcAft>
              <a:spcPct val="35000"/>
            </a:spcAft>
            <a:buNone/>
          </a:pPr>
          <a:r>
            <a:rPr lang="en-IN" sz="2100" kern="1200" dirty="0"/>
            <a:t> Sustainable Aviation</a:t>
          </a:r>
        </a:p>
      </dsp:txBody>
      <dsp:txXfrm>
        <a:off x="4173240" y="737943"/>
        <a:ext cx="1829545" cy="708002"/>
      </dsp:txXfrm>
    </dsp:sp>
    <dsp:sp modelId="{6B58CD8C-988C-4124-B693-A89EB8320F9F}">
      <dsp:nvSpPr>
        <dsp:cNvPr id="0" name=""/>
        <dsp:cNvSpPr/>
      </dsp:nvSpPr>
      <dsp:spPr>
        <a:xfrm>
          <a:off x="4173240" y="1445945"/>
          <a:ext cx="1829545" cy="118172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Reduce air travel's carbon footprint</a:t>
          </a:r>
          <a:endParaRPr lang="en-IN" sz="1800" kern="1200" dirty="0"/>
        </a:p>
      </dsp:txBody>
      <dsp:txXfrm>
        <a:off x="4173240" y="1445945"/>
        <a:ext cx="1829545" cy="118172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9CB79F-CB5F-420A-B089-971DE7F53ED4}">
      <dsp:nvSpPr>
        <dsp:cNvPr id="0" name=""/>
        <dsp:cNvSpPr/>
      </dsp:nvSpPr>
      <dsp:spPr>
        <a:xfrm>
          <a:off x="1876" y="16361"/>
          <a:ext cx="1829545" cy="731818"/>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kern="1200" dirty="0"/>
            <a:t>Energy-efficient Buildings</a:t>
          </a:r>
        </a:p>
      </dsp:txBody>
      <dsp:txXfrm>
        <a:off x="1876" y="16361"/>
        <a:ext cx="1829545" cy="731818"/>
      </dsp:txXfrm>
    </dsp:sp>
    <dsp:sp modelId="{4EC4998F-8513-407F-8E64-B45201092C5B}">
      <dsp:nvSpPr>
        <dsp:cNvPr id="0" name=""/>
        <dsp:cNvSpPr/>
      </dsp:nvSpPr>
      <dsp:spPr>
        <a:xfrm>
          <a:off x="1876" y="748179"/>
          <a:ext cx="1829545" cy="140544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IN" sz="1800" kern="1200" dirty="0"/>
            <a:t>Minimize environmental impact.</a:t>
          </a:r>
        </a:p>
      </dsp:txBody>
      <dsp:txXfrm>
        <a:off x="1876" y="748179"/>
        <a:ext cx="1829545" cy="1405440"/>
      </dsp:txXfrm>
    </dsp:sp>
    <dsp:sp modelId="{9BBC3E37-EC81-41FA-8DAF-4F49F9F968CB}">
      <dsp:nvSpPr>
        <dsp:cNvPr id="0" name=""/>
        <dsp:cNvSpPr/>
      </dsp:nvSpPr>
      <dsp:spPr>
        <a:xfrm>
          <a:off x="2087558" y="16361"/>
          <a:ext cx="1829545" cy="731818"/>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kern="1200" dirty="0"/>
            <a:t>Green Roofs</a:t>
          </a:r>
        </a:p>
      </dsp:txBody>
      <dsp:txXfrm>
        <a:off x="2087558" y="16361"/>
        <a:ext cx="1829545" cy="731818"/>
      </dsp:txXfrm>
    </dsp:sp>
    <dsp:sp modelId="{3B4552F0-3174-4A20-9105-68429B281693}">
      <dsp:nvSpPr>
        <dsp:cNvPr id="0" name=""/>
        <dsp:cNvSpPr/>
      </dsp:nvSpPr>
      <dsp:spPr>
        <a:xfrm>
          <a:off x="2087558" y="748179"/>
          <a:ext cx="1829545" cy="140544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Reduce heat islands, improve air quality.</a:t>
          </a:r>
          <a:endParaRPr lang="en-IN" sz="1800" kern="1200" dirty="0"/>
        </a:p>
      </dsp:txBody>
      <dsp:txXfrm>
        <a:off x="2087558" y="748179"/>
        <a:ext cx="1829545" cy="1405440"/>
      </dsp:txXfrm>
    </dsp:sp>
    <dsp:sp modelId="{3DCCB7CD-8A2D-4865-AD6A-F05E5F1F34DB}">
      <dsp:nvSpPr>
        <dsp:cNvPr id="0" name=""/>
        <dsp:cNvSpPr/>
      </dsp:nvSpPr>
      <dsp:spPr>
        <a:xfrm>
          <a:off x="4173240" y="16361"/>
          <a:ext cx="1829545" cy="731818"/>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kern="1200" dirty="0"/>
            <a:t>Sustainable Materials</a:t>
          </a:r>
        </a:p>
      </dsp:txBody>
      <dsp:txXfrm>
        <a:off x="4173240" y="16361"/>
        <a:ext cx="1829545" cy="731818"/>
      </dsp:txXfrm>
    </dsp:sp>
    <dsp:sp modelId="{508E2C0D-BA79-4040-813E-815D3DB76FEA}">
      <dsp:nvSpPr>
        <dsp:cNvPr id="0" name=""/>
        <dsp:cNvSpPr/>
      </dsp:nvSpPr>
      <dsp:spPr>
        <a:xfrm>
          <a:off x="4173240" y="748179"/>
          <a:ext cx="1829545" cy="140544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IN" sz="1800" kern="1200" dirty="0"/>
            <a:t>Reduce construction's environmental footprint.</a:t>
          </a:r>
        </a:p>
      </dsp:txBody>
      <dsp:txXfrm>
        <a:off x="4173240" y="748179"/>
        <a:ext cx="1829545" cy="140544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CaptionedPictures">
  <dgm:title val=""/>
  <dgm:desc val=""/>
  <dgm:catLst>
    <dgm:cat type="picture" pri="5000"/>
    <dgm:cat type="pictureconvert" pri="5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60" srcId="0" destId="10" srcOrd="0" destOrd="0"/>
        <dgm:cxn modelId="12" srcId="10" destId="11" srcOrd="0" destOrd="0"/>
        <dgm:cxn modelId="7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 modelId="90" srcId="0" destId="40" srcOrd="3" destOrd="0"/>
        <dgm:cxn modelId="42" srcId="40" destId="41" srcOrd="0" destOrd="0"/>
      </dgm:cxnLst>
      <dgm:bg/>
      <dgm:whole/>
    </dgm:dataModel>
  </dgm:clrData>
  <dgm:layoutNode name="Name0">
    <dgm:varLst>
      <dgm:chMax/>
      <dgm:chPref/>
      <dgm:dir/>
    </dgm:varLst>
    <dgm:choose name="Name1">
      <dgm:if name="Name2" func="var" arg="dir" op="equ" val="norm">
        <dgm:alg type="snake">
          <dgm:param type="off" val="ctr"/>
        </dgm:alg>
      </dgm:if>
      <dgm:else name="Name3">
        <dgm:alg type="snake">
          <dgm:param type="grDir" val="tR"/>
          <dgm:param type="off" val="ctr"/>
        </dgm:alg>
      </dgm:else>
    </dgm:choose>
    <dgm:shape xmlns:r="http://schemas.openxmlformats.org/officeDocument/2006/relationships" r:blip="">
      <dgm:adjLst/>
    </dgm:shape>
    <dgm:constrLst>
      <dgm:constr type="primFontSz" for="des" forName="Parent" op="equ"/>
      <dgm:constr type="primFontSz" for="des" forName="Child" refType="primFontSz" refFor="des" refForName="Parent" op="lte"/>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varLst>
          <dgm:chMax val="1"/>
          <dgm:chPref val="1"/>
        </dgm:varLst>
        <dgm:alg type="composite">
          <dgm:param type="ar" val="0.85"/>
        </dgm:alg>
        <dgm:shape xmlns:r="http://schemas.openxmlformats.org/officeDocument/2006/relationships" r:blip="">
          <dgm:adjLst/>
        </dgm:shape>
        <dgm:constrLst>
          <dgm:constr type="l" for="ch" forName="Accent" refType="w" fact="0"/>
          <dgm:constr type="t" for="ch" forName="Accent" refType="h" fact="0"/>
          <dgm:constr type="w" for="ch" forName="Accent" refType="w"/>
          <dgm:constr type="h" for="ch" forName="Accent" refType="h"/>
          <dgm:constr type="l" for="ch" forName="Image" refType="w" fact="0.05"/>
          <dgm:constr type="t" for="ch" forName="Image" refType="h" fact="0.04"/>
          <dgm:constr type="w" for="ch" forName="Image" refType="w" fact="0.9"/>
          <dgm:constr type="h" for="ch" forName="Image" refType="h" fact="0.65"/>
          <dgm:constr type="l" for="ch" forName="ChildComposite" refType="w" fact="0.05"/>
          <dgm:constr type="t" for="ch" forName="ChildComposite" refType="h" fact="0.69"/>
          <dgm:constr type="w" for="ch" forName="ChildComposite" refType="w" fact="0.9"/>
          <dgm:constr type="h" for="ch" forName="ChildComposite" refType="h" fact="0.27"/>
        </dgm:constrLst>
        <dgm:layoutNode name="Accent" styleLbl="trAlignAcc1">
          <dgm:varLst>
            <dgm:chMax val="0"/>
            <dgm:chPref val="0"/>
          </dgm:varLst>
          <dgm:alg type="sp"/>
          <dgm:shape xmlns:r="http://schemas.openxmlformats.org/officeDocument/2006/relationships" type="rect" r:blip="">
            <dgm:adjLst/>
          </dgm:shape>
          <dgm:presOf/>
        </dgm:layoutNode>
        <dgm:layoutNode name="Image" styleLbl="alignImgPlace1">
          <dgm:varLst>
            <dgm:chMax val="0"/>
            <dgm:chPref val="0"/>
          </dgm:varLst>
          <dgm:alg type="sp"/>
          <dgm:shape xmlns:r="http://schemas.openxmlformats.org/officeDocument/2006/relationships" type="rect" r:blip="" blipPhldr="1">
            <dgm:adjLst/>
          </dgm:shape>
          <dgm:presOf/>
        </dgm:layoutNode>
        <dgm:layoutNode name="ChildComposite">
          <dgm:alg type="composite"/>
          <dgm:shape xmlns:r="http://schemas.openxmlformats.org/officeDocument/2006/relationships" r:blip="">
            <dgm:adjLst/>
          </dgm:shape>
          <dgm:choose name="Name4">
            <dgm:if name="Name5" axis="ch" ptType="node" func="cnt" op="gte" val="1">
              <dgm:constrLst>
                <dgm:constr type="l" for="ch" forName="Parent" refType="w" fact="0"/>
                <dgm:constr type="t" for="ch" forName="Parent" refType="h" fact="0"/>
                <dgm:constr type="w" for="ch" forName="Parent" refType="w"/>
                <dgm:constr type="h" for="ch" forName="Parent" refType="h" fact="0.3704"/>
                <dgm:constr type="l" for="ch" forName="Child" refType="w" fact="0"/>
                <dgm:constr type="t" for="ch" forName="Child" refType="h" fact="0.3704"/>
                <dgm:constr type="w" for="ch" forName="Child" refType="w"/>
                <dgm:constr type="h" for="ch" forName="Child" refType="h" fact="0.6296"/>
              </dgm:constrLst>
            </dgm:if>
            <dgm:else name="Name6">
              <dgm:constrLst>
                <dgm:constr type="l" for="ch" forName="Parent" refType="w" fact="0"/>
                <dgm:constr type="t" for="ch" forName="Parent" refType="h" fact="0"/>
                <dgm:constr type="w" for="ch" forName="Parent" refType="w"/>
                <dgm:constr type="h" for="ch" forName="Parent" refType="h"/>
                <dgm:constr type="l" for="ch" forName="Child" refType="w" fact="0"/>
                <dgm:constr type="t" for="ch" forName="Child" refType="h" fact="0"/>
                <dgm:constr type="w" for="ch" forName="Child" refType="w" fact="0"/>
                <dgm:constr type="h" for="ch" forName="Child" refType="h" fact="0"/>
              </dgm:constrLst>
            </dgm:else>
          </dgm:choose>
          <dgm:layoutNode name="Child" styleLbl="node1">
            <dgm:varLst>
              <dgm:chMax val="0"/>
              <dgm:chPref val="0"/>
              <dgm:bulletEnabled val="1"/>
            </dgm:varLst>
            <dgm:choose name="Name7">
              <dgm:if name="Name8" axis="ch" ptType="node" func="cnt" op="gt" val="1">
                <dgm:alg type="tx">
                  <dgm:param type="parTxLTRAlign" val="l"/>
                  <dgm:param type="parTxRTLAlign" val="r"/>
                  <dgm:param type="txAnchorVert" val="mid"/>
                  <dgm:param type="txAnchorVertCh" val="mid"/>
                </dgm:alg>
              </dgm:if>
              <dgm:else name="Name9">
                <dgm:alg type="tx">
                  <dgm:param type="parTxLTRAlign" val="ctr"/>
                  <dgm:param type="parTxRTLAlign" val="ctr"/>
                  <dgm:param type="shpTxLTRAlignCh" val="l"/>
                  <dgm:param type="shpTxRTLAlignCh" val="r"/>
                  <dgm:param type="txAnchorVert" val="mid"/>
                  <dgm:param type="txAnchorVertCh" val="mid"/>
                </dgm:alg>
              </dgm:else>
            </dgm:choose>
            <dgm:choose name="Name10">
              <dgm:if name="Name11" axis="ch" ptType="node" func="cnt" op="gte" val="1">
                <dgm:shape xmlns:r="http://schemas.openxmlformats.org/officeDocument/2006/relationships" type="rect" r:blip="">
                  <dgm:adjLst/>
                </dgm:shape>
              </dgm:if>
              <dgm:else name="Name12">
                <dgm:shape xmlns:r="http://schemas.openxmlformats.org/officeDocument/2006/relationships" type="rect" r:blip="" hideGeom="1">
                  <dgm:adjLst/>
                </dgm:shape>
              </dgm:else>
            </dgm:choose>
            <dgm:choose name="Name13">
              <dgm:if name="Name14" axis="ch" ptType="node" func="cnt" op="gte" val="1">
                <dgm:presOf axis="des" ptType="node"/>
              </dgm:if>
              <dgm:else name="Name15">
                <dgm:presOf/>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 styleLbl="revTx">
            <dgm:varLst>
              <dgm:chMax val="1"/>
              <dgm:chPref val="0"/>
              <dgm:bulletEnabled val="1"/>
            </dgm:varLst>
            <dgm:alg type="tx">
              <dgm:param type="shpTxLTRAlignCh" val="ctr"/>
              <dgm:param type="txAnchorVert" val="mid"/>
            </dgm:alg>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CaptionedPictures">
  <dgm:title val=""/>
  <dgm:desc val=""/>
  <dgm:catLst>
    <dgm:cat type="picture" pri="5000"/>
    <dgm:cat type="pictureconvert" pri="5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60" srcId="0" destId="10" srcOrd="0" destOrd="0"/>
        <dgm:cxn modelId="12" srcId="10" destId="11" srcOrd="0" destOrd="0"/>
        <dgm:cxn modelId="7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 modelId="90" srcId="0" destId="40" srcOrd="3" destOrd="0"/>
        <dgm:cxn modelId="42" srcId="40" destId="41" srcOrd="0" destOrd="0"/>
      </dgm:cxnLst>
      <dgm:bg/>
      <dgm:whole/>
    </dgm:dataModel>
  </dgm:clrData>
  <dgm:layoutNode name="Name0">
    <dgm:varLst>
      <dgm:chMax/>
      <dgm:chPref/>
      <dgm:dir/>
    </dgm:varLst>
    <dgm:choose name="Name1">
      <dgm:if name="Name2" func="var" arg="dir" op="equ" val="norm">
        <dgm:alg type="snake">
          <dgm:param type="off" val="ctr"/>
        </dgm:alg>
      </dgm:if>
      <dgm:else name="Name3">
        <dgm:alg type="snake">
          <dgm:param type="grDir" val="tR"/>
          <dgm:param type="off" val="ctr"/>
        </dgm:alg>
      </dgm:else>
    </dgm:choose>
    <dgm:shape xmlns:r="http://schemas.openxmlformats.org/officeDocument/2006/relationships" r:blip="">
      <dgm:adjLst/>
    </dgm:shape>
    <dgm:constrLst>
      <dgm:constr type="primFontSz" for="des" forName="Parent" op="equ"/>
      <dgm:constr type="primFontSz" for="des" forName="Child" refType="primFontSz" refFor="des" refForName="Parent" op="lte"/>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varLst>
          <dgm:chMax val="1"/>
          <dgm:chPref val="1"/>
        </dgm:varLst>
        <dgm:alg type="composite">
          <dgm:param type="ar" val="0.85"/>
        </dgm:alg>
        <dgm:shape xmlns:r="http://schemas.openxmlformats.org/officeDocument/2006/relationships" r:blip="">
          <dgm:adjLst/>
        </dgm:shape>
        <dgm:constrLst>
          <dgm:constr type="l" for="ch" forName="Accent" refType="w" fact="0"/>
          <dgm:constr type="t" for="ch" forName="Accent" refType="h" fact="0"/>
          <dgm:constr type="w" for="ch" forName="Accent" refType="w"/>
          <dgm:constr type="h" for="ch" forName="Accent" refType="h"/>
          <dgm:constr type="l" for="ch" forName="Image" refType="w" fact="0.05"/>
          <dgm:constr type="t" for="ch" forName="Image" refType="h" fact="0.04"/>
          <dgm:constr type="w" for="ch" forName="Image" refType="w" fact="0.9"/>
          <dgm:constr type="h" for="ch" forName="Image" refType="h" fact="0.65"/>
          <dgm:constr type="l" for="ch" forName="ChildComposite" refType="w" fact="0.05"/>
          <dgm:constr type="t" for="ch" forName="ChildComposite" refType="h" fact="0.69"/>
          <dgm:constr type="w" for="ch" forName="ChildComposite" refType="w" fact="0.9"/>
          <dgm:constr type="h" for="ch" forName="ChildComposite" refType="h" fact="0.27"/>
        </dgm:constrLst>
        <dgm:layoutNode name="Accent" styleLbl="trAlignAcc1">
          <dgm:varLst>
            <dgm:chMax val="0"/>
            <dgm:chPref val="0"/>
          </dgm:varLst>
          <dgm:alg type="sp"/>
          <dgm:shape xmlns:r="http://schemas.openxmlformats.org/officeDocument/2006/relationships" type="rect" r:blip="">
            <dgm:adjLst/>
          </dgm:shape>
          <dgm:presOf/>
        </dgm:layoutNode>
        <dgm:layoutNode name="Image" styleLbl="alignImgPlace1">
          <dgm:varLst>
            <dgm:chMax val="0"/>
            <dgm:chPref val="0"/>
          </dgm:varLst>
          <dgm:alg type="sp"/>
          <dgm:shape xmlns:r="http://schemas.openxmlformats.org/officeDocument/2006/relationships" type="rect" r:blip="" blipPhldr="1">
            <dgm:adjLst/>
          </dgm:shape>
          <dgm:presOf/>
        </dgm:layoutNode>
        <dgm:layoutNode name="ChildComposite">
          <dgm:alg type="composite"/>
          <dgm:shape xmlns:r="http://schemas.openxmlformats.org/officeDocument/2006/relationships" r:blip="">
            <dgm:adjLst/>
          </dgm:shape>
          <dgm:choose name="Name4">
            <dgm:if name="Name5" axis="ch" ptType="node" func="cnt" op="gte" val="1">
              <dgm:constrLst>
                <dgm:constr type="l" for="ch" forName="Parent" refType="w" fact="0"/>
                <dgm:constr type="t" for="ch" forName="Parent" refType="h" fact="0"/>
                <dgm:constr type="w" for="ch" forName="Parent" refType="w"/>
                <dgm:constr type="h" for="ch" forName="Parent" refType="h" fact="0.3704"/>
                <dgm:constr type="l" for="ch" forName="Child" refType="w" fact="0"/>
                <dgm:constr type="t" for="ch" forName="Child" refType="h" fact="0.3704"/>
                <dgm:constr type="w" for="ch" forName="Child" refType="w"/>
                <dgm:constr type="h" for="ch" forName="Child" refType="h" fact="0.6296"/>
              </dgm:constrLst>
            </dgm:if>
            <dgm:else name="Name6">
              <dgm:constrLst>
                <dgm:constr type="l" for="ch" forName="Parent" refType="w" fact="0"/>
                <dgm:constr type="t" for="ch" forName="Parent" refType="h" fact="0"/>
                <dgm:constr type="w" for="ch" forName="Parent" refType="w"/>
                <dgm:constr type="h" for="ch" forName="Parent" refType="h"/>
                <dgm:constr type="l" for="ch" forName="Child" refType="w" fact="0"/>
                <dgm:constr type="t" for="ch" forName="Child" refType="h" fact="0"/>
                <dgm:constr type="w" for="ch" forName="Child" refType="w" fact="0"/>
                <dgm:constr type="h" for="ch" forName="Child" refType="h" fact="0"/>
              </dgm:constrLst>
            </dgm:else>
          </dgm:choose>
          <dgm:layoutNode name="Child" styleLbl="node1">
            <dgm:varLst>
              <dgm:chMax val="0"/>
              <dgm:chPref val="0"/>
              <dgm:bulletEnabled val="1"/>
            </dgm:varLst>
            <dgm:choose name="Name7">
              <dgm:if name="Name8" axis="ch" ptType="node" func="cnt" op="gt" val="1">
                <dgm:alg type="tx">
                  <dgm:param type="parTxLTRAlign" val="l"/>
                  <dgm:param type="parTxRTLAlign" val="r"/>
                  <dgm:param type="txAnchorVert" val="mid"/>
                  <dgm:param type="txAnchorVertCh" val="mid"/>
                </dgm:alg>
              </dgm:if>
              <dgm:else name="Name9">
                <dgm:alg type="tx">
                  <dgm:param type="parTxLTRAlign" val="ctr"/>
                  <dgm:param type="parTxRTLAlign" val="ctr"/>
                  <dgm:param type="shpTxLTRAlignCh" val="l"/>
                  <dgm:param type="shpTxRTLAlignCh" val="r"/>
                  <dgm:param type="txAnchorVert" val="mid"/>
                  <dgm:param type="txAnchorVertCh" val="mid"/>
                </dgm:alg>
              </dgm:else>
            </dgm:choose>
            <dgm:choose name="Name10">
              <dgm:if name="Name11" axis="ch" ptType="node" func="cnt" op="gte" val="1">
                <dgm:shape xmlns:r="http://schemas.openxmlformats.org/officeDocument/2006/relationships" type="rect" r:blip="">
                  <dgm:adjLst/>
                </dgm:shape>
              </dgm:if>
              <dgm:else name="Name12">
                <dgm:shape xmlns:r="http://schemas.openxmlformats.org/officeDocument/2006/relationships" type="rect" r:blip="" hideGeom="1">
                  <dgm:adjLst/>
                </dgm:shape>
              </dgm:else>
            </dgm:choose>
            <dgm:choose name="Name13">
              <dgm:if name="Name14" axis="ch" ptType="node" func="cnt" op="gte" val="1">
                <dgm:presOf axis="des" ptType="node"/>
              </dgm:if>
              <dgm:else name="Name15">
                <dgm:presOf/>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 styleLbl="revTx">
            <dgm:varLst>
              <dgm:chMax val="1"/>
              <dgm:chPref val="0"/>
              <dgm:bulletEnabled val="1"/>
            </dgm:varLst>
            <dgm:alg type="tx">
              <dgm:param type="shpTxLTRAlignCh" val="ctr"/>
              <dgm:param type="txAnchorVert" val="mid"/>
            </dgm:alg>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1.png>
</file>

<file path=ppt/media/image42.png>
</file>

<file path=ppt/media/image43.jpeg>
</file>

<file path=ppt/media/image44.png>
</file>

<file path=ppt/media/image45.jpe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619783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Energy Conservation and Efficiency</a:t>
            </a:r>
          </a:p>
          <a:p>
            <a:pPr marL="171450" indent="-171450"/>
            <a:r>
              <a:rPr lang="en-US" b="1"/>
              <a:t>Renewable Energy Sources: </a:t>
            </a:r>
            <a:r>
              <a:rPr lang="en-US" b="0"/>
              <a:t>Utilizing solar, wind, hydro, and biomass energy to reduce reliance on fossil fuels and minimize carbon emissions.</a:t>
            </a:r>
          </a:p>
          <a:p>
            <a:pPr marL="171450" indent="-171450"/>
            <a:r>
              <a:rPr lang="en-US" b="1"/>
              <a:t>Energy-efficient Technologies:</a:t>
            </a:r>
            <a:r>
              <a:rPr lang="en-US" b="0"/>
              <a:t> Promoting energy-saving devices and systems such as LED lighting, energy-efficient appliances, and smart energy management systems (e.g., IoT-enabled devices).</a:t>
            </a:r>
          </a:p>
          <a:p>
            <a:pPr marL="171450" indent="-171450"/>
            <a:r>
              <a:rPr lang="en-US" b="1"/>
              <a:t>Green Building Practices: </a:t>
            </a:r>
            <a:r>
              <a:rPr lang="en-US" b="0"/>
              <a:t>Designing and constructing buildings that optimize natural light, ventilation, and insulation, and incorporate renewable energy sources.</a:t>
            </a:r>
          </a:p>
          <a:p>
            <a:pPr marL="171450" indent="-171450"/>
            <a:r>
              <a:rPr lang="en-US" b="1"/>
              <a:t>Demand-side Management (DSM): </a:t>
            </a:r>
            <a:r>
              <a:rPr lang="en-US" b="0"/>
              <a:t>Programs encouraging consumers to reduce their energy usage during peak demand periods to improve grid efficiency.</a:t>
            </a:r>
          </a:p>
          <a:p>
            <a:pPr marL="0" indent="0">
              <a:buNone/>
            </a:pPr>
            <a:endParaRPr lang="en-US" b="0"/>
          </a:p>
          <a:p>
            <a:pPr marL="0" indent="0">
              <a:buNone/>
            </a:pPr>
            <a:r>
              <a:rPr lang="en-US" b="1"/>
              <a:t>Examples:</a:t>
            </a:r>
          </a:p>
          <a:p>
            <a:pPr marL="171450" indent="-171450"/>
            <a:r>
              <a:rPr lang="en-US" b="0"/>
              <a:t>Implementation of energy-saving measures in households or organizations to cut down electricity consumption.</a:t>
            </a:r>
          </a:p>
          <a:p>
            <a:pPr marL="171450" indent="-171450"/>
            <a:r>
              <a:rPr lang="en-US" b="0"/>
              <a:t>Case studies showcasing businesses transitioning to renewable energy sources to meet their operational needs.</a:t>
            </a:r>
          </a:p>
          <a:p>
            <a:pPr marL="0" indent="0">
              <a:buNone/>
            </a:pPr>
            <a:endParaRPr lang="en-US" b="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735907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0"/>
              <a:t>Image sources:</a:t>
            </a:r>
          </a:p>
          <a:p>
            <a:pPr marL="0" indent="0">
              <a:buNone/>
            </a:pPr>
            <a:r>
              <a:rPr lang="en-US" b="0"/>
              <a:t>https://www.remodeling.hw.net/products/kitchen-bath/water-saving-products-whats-new-in-low-flow-faucets</a:t>
            </a:r>
          </a:p>
          <a:p>
            <a:pPr marL="0" indent="0">
              <a:buNone/>
            </a:pPr>
            <a:r>
              <a:rPr lang="en-US" b="0"/>
              <a:t>https://savethewater.org/rooftop-rainwater-harvesting-an-ancient-and-sustainable-technique-for-water-management/</a:t>
            </a:r>
          </a:p>
          <a:p>
            <a:pPr marL="0" indent="0">
              <a:buNone/>
            </a:pPr>
            <a:r>
              <a:rPr lang="en-US" b="0"/>
              <a:t>https://green.org/2024/01/30/the-economics-of-wastewater-reuse/</a:t>
            </a:r>
          </a:p>
          <a:p>
            <a:pPr marL="0" indent="0">
              <a:buNone/>
            </a:pPr>
            <a:r>
              <a:rPr lang="en-US" b="0"/>
              <a:t>https://iwrmactionhub.org/about/iwrm-explained</a:t>
            </a:r>
          </a:p>
          <a:p>
            <a:pPr marL="0" indent="0">
              <a:buNone/>
            </a:pPr>
            <a:endParaRPr lang="en-US" b="0"/>
          </a:p>
          <a:p>
            <a:pPr marL="0" indent="0">
              <a:buNone/>
            </a:pPr>
            <a:r>
              <a:rPr lang="en-US" b="1"/>
              <a:t>Water Conservation and Management</a:t>
            </a:r>
          </a:p>
          <a:p>
            <a:pPr marL="171450" indent="-171450"/>
            <a:r>
              <a:rPr lang="en-US" b="1"/>
              <a:t>Water-efficient Technologies:</a:t>
            </a:r>
            <a:r>
              <a:rPr lang="en-US" b="0"/>
              <a:t> Installation of low-flow faucets, toilets, and water-efficient appliances (washing machines, dishwashers) to reduce water wastage.</a:t>
            </a:r>
          </a:p>
          <a:p>
            <a:pPr marL="171450" indent="-171450"/>
            <a:r>
              <a:rPr lang="en-US" b="1"/>
              <a:t>Rainwater Harvesting:</a:t>
            </a:r>
            <a:r>
              <a:rPr lang="en-US" b="0"/>
              <a:t> Collecting and storing rainwater for reuse in irrigation, cleaning, and other non-potable applications.</a:t>
            </a:r>
          </a:p>
          <a:p>
            <a:pPr marL="171450" indent="-171450"/>
            <a:r>
              <a:rPr lang="en-US" b="1"/>
              <a:t>Wastewater Treatment and Reuse:</a:t>
            </a:r>
            <a:r>
              <a:rPr lang="en-US" b="0"/>
              <a:t> Recycling greywater and treated wastewater for industrial, agricultural, and landscaping purposes.</a:t>
            </a:r>
          </a:p>
          <a:p>
            <a:pPr marL="171450" indent="-171450"/>
            <a:r>
              <a:rPr lang="en-US" b="1"/>
              <a:t>Integrated Water Resource Management (IWRM): </a:t>
            </a:r>
            <a:r>
              <a:rPr lang="en-US" b="0"/>
              <a:t>Holistic management of water resources that balances social, economic, and environmental objectives.</a:t>
            </a:r>
          </a:p>
          <a:p>
            <a:pPr marL="0" indent="0">
              <a:buNone/>
            </a:pPr>
            <a:endParaRPr lang="en-US" b="0"/>
          </a:p>
          <a:p>
            <a:pPr marL="0" indent="0">
              <a:buNone/>
            </a:pPr>
            <a:r>
              <a:rPr lang="en-US" b="1"/>
              <a:t>Examples:</a:t>
            </a:r>
          </a:p>
          <a:p>
            <a:pPr marL="171450" indent="-171450"/>
            <a:r>
              <a:rPr lang="en-US" b="0"/>
              <a:t>Large-scale adoption of rainwater harvesting systems in urban areas or industries.</a:t>
            </a:r>
          </a:p>
          <a:p>
            <a:pPr marL="171450" indent="-171450"/>
            <a:r>
              <a:rPr lang="en-US" b="0"/>
              <a:t>Government policies or community initiatives aimed at sustainable groundwater management.</a:t>
            </a:r>
          </a:p>
          <a:p>
            <a:pPr marL="0" indent="0">
              <a:buNone/>
            </a:pPr>
            <a:endParaRPr lang="en-US" b="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336446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Waste Management and Recycling</a:t>
            </a:r>
          </a:p>
          <a:p>
            <a:pPr marL="171450" indent="-171450"/>
            <a:r>
              <a:rPr lang="en-US" b="1"/>
              <a:t>Reduce, Reuse, Recycle (3Rs): </a:t>
            </a:r>
            <a:r>
              <a:rPr lang="en-US" b="0"/>
              <a:t>Encouraging minimal resource consumption (reduce), creative reuse of products (reuse), and processing waste materials into new products (recycle).</a:t>
            </a:r>
          </a:p>
          <a:p>
            <a:pPr marL="171450" indent="-171450"/>
            <a:r>
              <a:rPr lang="en-US" b="1"/>
              <a:t>Composting and Organic Waste Management: </a:t>
            </a:r>
            <a:r>
              <a:rPr lang="en-US" b="0"/>
              <a:t>Composting food and organic waste to create nutrient-rich soil additives that reduce the need for chemical fertilizers.</a:t>
            </a:r>
          </a:p>
          <a:p>
            <a:pPr marL="171450" indent="-171450"/>
            <a:r>
              <a:rPr lang="en-US" b="1"/>
              <a:t>E-Waste Recycling: </a:t>
            </a:r>
            <a:r>
              <a:rPr lang="en-US" b="0"/>
              <a:t>Managing electronic waste (old computers, phones, batteries) through proper recycling channels to recover valuable materials and prevent harmful chemicals from contaminating the environment.</a:t>
            </a:r>
          </a:p>
          <a:p>
            <a:pPr marL="171450" indent="-171450"/>
            <a:r>
              <a:rPr lang="en-US" b="1"/>
              <a:t>Zero Waste Practices: </a:t>
            </a:r>
            <a:r>
              <a:rPr lang="en-US" b="0"/>
              <a:t>Reducing waste to landfill by redesigning production processes, improving product durability, and maximizing recycling efforts.</a:t>
            </a:r>
          </a:p>
          <a:p>
            <a:pPr marL="0" indent="0">
              <a:buNone/>
            </a:pPr>
            <a:endParaRPr lang="en-US" b="0"/>
          </a:p>
          <a:p>
            <a:pPr marL="0" indent="0">
              <a:buNone/>
            </a:pPr>
            <a:r>
              <a:rPr lang="en-US" b="1"/>
              <a:t>Examples:</a:t>
            </a:r>
          </a:p>
          <a:p>
            <a:pPr marL="171450" indent="-171450"/>
            <a:r>
              <a:rPr lang="en-US" b="0"/>
              <a:t>Municipal or corporate recycling programs.</a:t>
            </a:r>
          </a:p>
          <a:p>
            <a:pPr marL="171450" indent="-171450"/>
            <a:r>
              <a:rPr lang="en-US" b="0"/>
              <a:t>Innovations in waste-to-energy systems that convert waste materials into electricity or fuel.</a:t>
            </a:r>
          </a:p>
          <a:p>
            <a:pPr marL="0" indent="0">
              <a:buNone/>
            </a:pPr>
            <a:endParaRPr lang="en-US" b="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706568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0"/>
              <a:t>Image sources: </a:t>
            </a:r>
          </a:p>
          <a:p>
            <a:pPr marL="0" indent="0">
              <a:buNone/>
            </a:pPr>
            <a:r>
              <a:rPr lang="en-US" b="0"/>
              <a:t>https://www.moore-unidrill.com/what-is-regenerative-farming/</a:t>
            </a:r>
          </a:p>
          <a:p>
            <a:pPr marL="0" indent="0">
              <a:buNone/>
            </a:pPr>
            <a:r>
              <a:rPr lang="en-US" b="0"/>
              <a:t>https://deepgreenpermaculture.com/permaculture/permaculture-design-principles/7-small-scale-intensive-systems/</a:t>
            </a:r>
          </a:p>
          <a:p>
            <a:pPr marL="0" indent="0">
              <a:buNone/>
            </a:pPr>
            <a:r>
              <a:rPr lang="en-US" b="0"/>
              <a:t>https://viagroforestry.org/what-we-do/agroforestry/</a:t>
            </a:r>
          </a:p>
          <a:p>
            <a:pPr marL="0" indent="0">
              <a:buNone/>
            </a:pPr>
            <a:r>
              <a:rPr lang="en-US" b="0"/>
              <a:t>https://www.khetivyapar.com/en/organic-farming-sustainable-organic-farming-50</a:t>
            </a:r>
          </a:p>
          <a:p>
            <a:pPr marL="0" indent="0">
              <a:buNone/>
            </a:pPr>
            <a:endParaRPr lang="en-US" b="0"/>
          </a:p>
          <a:p>
            <a:pPr marL="0" indent="0">
              <a:buNone/>
            </a:pPr>
            <a:r>
              <a:rPr lang="en-US" b="1"/>
              <a:t>Sustainable Agriculture and Land Use</a:t>
            </a:r>
          </a:p>
          <a:p>
            <a:pPr marL="171450" indent="-171450"/>
            <a:r>
              <a:rPr lang="en-US" b="1"/>
              <a:t>Permaculture: </a:t>
            </a:r>
            <a:r>
              <a:rPr lang="en-US" b="0"/>
              <a:t>Designing agricultural systems that mimic natural ecosystems, promoting biodiversity, soil health, and resource conservation.</a:t>
            </a:r>
          </a:p>
          <a:p>
            <a:pPr marL="171450" indent="-171450"/>
            <a:r>
              <a:rPr lang="en-US" b="1"/>
              <a:t>Regenerative Agriculture: </a:t>
            </a:r>
            <a:r>
              <a:rPr lang="en-US" b="0"/>
              <a:t>Farming techniques that restore soil health, increase biodiversity, and capture carbon to combat climate change.</a:t>
            </a:r>
          </a:p>
          <a:p>
            <a:pPr marL="171450" indent="-171450"/>
            <a:r>
              <a:rPr lang="en-US" b="1"/>
              <a:t>Agroforestry:</a:t>
            </a:r>
            <a:r>
              <a:rPr lang="en-US" b="0"/>
              <a:t> Integrating trees and shrubs into agricultural lands to enhance biodiversity, soil stability, and resource efficiency.</a:t>
            </a:r>
          </a:p>
          <a:p>
            <a:pPr marL="171450" indent="-171450"/>
            <a:r>
              <a:rPr lang="en-US" b="1"/>
              <a:t>Organic Farming: </a:t>
            </a:r>
            <a:r>
              <a:rPr lang="en-US" b="0"/>
              <a:t>Reducing chemical inputs by relying on natural fertilizers, crop rotation, and biological pest control to maintain long-term soil fertility.</a:t>
            </a:r>
          </a:p>
          <a:p>
            <a:pPr marL="0" indent="0">
              <a:buNone/>
            </a:pPr>
            <a:endParaRPr lang="en-US" b="0"/>
          </a:p>
          <a:p>
            <a:pPr marL="0" indent="0">
              <a:buNone/>
            </a:pPr>
            <a:r>
              <a:rPr lang="en-US" b="1"/>
              <a:t>Examples:</a:t>
            </a:r>
          </a:p>
          <a:p>
            <a:pPr marL="171450" indent="-171450"/>
            <a:r>
              <a:rPr lang="en-US" b="0"/>
              <a:t>Organic farms employing regenerative practices to restore ecosystems while producing crops.</a:t>
            </a:r>
          </a:p>
          <a:p>
            <a:pPr marL="171450" indent="-171450"/>
            <a:r>
              <a:rPr lang="en-US" b="0"/>
              <a:t>Governments or organizations providing incentives for sustainable farming practices.</a:t>
            </a:r>
          </a:p>
          <a:p>
            <a:pPr marL="0" indent="0">
              <a:buNone/>
            </a:pPr>
            <a:endParaRPr lang="en-US" b="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64576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Behavioral and Cultural Change for Sustainability</a:t>
            </a:r>
          </a:p>
          <a:p>
            <a:pPr marL="171450" indent="-171450"/>
            <a:r>
              <a:rPr lang="en-US" b="1"/>
              <a:t>Education and Awareness Campaigns: </a:t>
            </a:r>
            <a:r>
              <a:rPr lang="en-US" b="0"/>
              <a:t>Promoting environmental literacy and resource conservation behaviors through campaigns in schools, workplaces, and communities.</a:t>
            </a:r>
          </a:p>
          <a:p>
            <a:pPr marL="171450" indent="-171450"/>
            <a:r>
              <a:rPr lang="en-US" b="1"/>
              <a:t>Corporate Social Responsibility (CSR): </a:t>
            </a:r>
            <a:r>
              <a:rPr lang="en-US" b="0"/>
              <a:t>Companies adopting sustainability as a core value, implementing green policies, and encouraging employees to participate in sustainability efforts.</a:t>
            </a:r>
          </a:p>
          <a:p>
            <a:pPr marL="171450" indent="-171450"/>
            <a:r>
              <a:rPr lang="en-US" b="1"/>
              <a:t>Community-led Initiatives: </a:t>
            </a:r>
            <a:r>
              <a:rPr lang="en-US" b="0"/>
              <a:t>Grassroots movements encouraging sustainable lifestyles, such as local clean-up drives, tree-planting events, or carpooling networks.</a:t>
            </a:r>
          </a:p>
          <a:p>
            <a:pPr marL="0" indent="0">
              <a:buNone/>
            </a:pPr>
            <a:endParaRPr lang="en-US" b="0"/>
          </a:p>
          <a:p>
            <a:pPr marL="0" indent="0">
              <a:buNone/>
            </a:pPr>
            <a:r>
              <a:rPr lang="en-US" b="1"/>
              <a:t>Examples:</a:t>
            </a:r>
          </a:p>
          <a:p>
            <a:pPr marL="171450" indent="-171450"/>
            <a:r>
              <a:rPr lang="en-US" b="0"/>
              <a:t>Awareness campaigns targeting consumers to reduce single-use plastic.</a:t>
            </a:r>
          </a:p>
          <a:p>
            <a:pPr marL="171450" indent="-171450"/>
            <a:r>
              <a:rPr lang="en-US" b="0"/>
              <a:t>Companies encouraging employees to adopt eco-friendly commuting or office practices.</a:t>
            </a:r>
          </a:p>
          <a:p>
            <a:pPr marL="0" indent="0">
              <a:buNone/>
            </a:pPr>
            <a:endParaRPr lang="en-US" b="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24898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just">
              <a:lnSpc>
                <a:spcPct val="107000"/>
              </a:lnSpc>
              <a:spcBef>
                <a:spcPts val="1200"/>
              </a:spcBef>
              <a:buNone/>
            </a:pPr>
            <a:r>
              <a:rPr lang="en-US" sz="1800" b="1" kern="0" dirty="0">
                <a:solidFill>
                  <a:srgbClr val="0070C0"/>
                </a:solidFill>
                <a:effectLst/>
                <a:latin typeface="Arial" panose="020B0604020202020204" pitchFamily="34" charset="0"/>
                <a:ea typeface="MS Gothic" panose="020B0609070205080204" pitchFamily="49" charset="-128"/>
                <a:cs typeface="Gautami" panose="020B0502040204020203" pitchFamily="34" charset="0"/>
              </a:rPr>
              <a:t>Green Technologies and Innovation</a:t>
            </a:r>
            <a:endParaRPr lang="en-IN" sz="1800" b="1" kern="0" dirty="0">
              <a:solidFill>
                <a:srgbClr val="0070C0"/>
              </a:solidFill>
              <a:effectLst/>
              <a:latin typeface="Arial" panose="020B0604020202020204" pitchFamily="34" charset="0"/>
              <a:ea typeface="MS Gothic" panose="020B0609070205080204" pitchFamily="49" charset="-128"/>
              <a:cs typeface="Gautami" panose="020B0502040204020203" pitchFamily="34" charset="0"/>
            </a:endParaRPr>
          </a:p>
          <a:p>
            <a:pPr algn="just">
              <a:lnSpc>
                <a:spcPct val="107000"/>
              </a:lnSpc>
              <a:spcBef>
                <a:spcPts val="600"/>
              </a:spcBef>
              <a:spcAft>
                <a:spcPts val="1400"/>
              </a:spcAft>
            </a:pPr>
            <a:r>
              <a:rPr lang="en-IN" sz="1800" dirty="0">
                <a:effectLst/>
                <a:latin typeface="Arial" panose="020B0604020202020204" pitchFamily="34" charset="0"/>
                <a:ea typeface="Calibri" panose="020F0502020204030204" pitchFamily="34" charset="0"/>
                <a:cs typeface="Gautami" panose="020B0502040204020203" pitchFamily="34" charset="0"/>
              </a:rPr>
              <a:t>Green technologies and innovations are essential for addressing environmental challenges while driving sustainable economic growth. These technologies minimize negative environmental impacts, promote resource efficiency, and offer innovative solutions for industries, governments, and individuals to reduce their carbon footprint. </a:t>
            </a:r>
          </a:p>
          <a:p>
            <a:pPr algn="just">
              <a:lnSpc>
                <a:spcPct val="107000"/>
              </a:lnSpc>
              <a:spcBef>
                <a:spcPts val="200"/>
              </a:spcBef>
            </a:pPr>
            <a:r>
              <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Definition and Importance of Green Technologies</a:t>
            </a:r>
          </a:p>
          <a:p>
            <a:pPr marL="742950" lvl="1" indent="-285750" algn="just">
              <a:lnSpc>
                <a:spcPct val="107000"/>
              </a:lnSpc>
              <a:spcBef>
                <a:spcPts val="600"/>
              </a:spcBef>
              <a:spcAft>
                <a:spcPts val="1400"/>
              </a:spcAft>
              <a:buSzPts val="1000"/>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Green Technologies and Innovation refer to the development and application of environmentally friendly and sustainable technologies aimed at addressing environmental challenges like climate change, resource depletion, and pollution.</a:t>
            </a:r>
          </a:p>
          <a:p>
            <a:pPr marL="742950" lvl="1" indent="-285750" algn="just">
              <a:lnSpc>
                <a:spcPct val="107000"/>
              </a:lnSpc>
              <a:spcBef>
                <a:spcPts val="600"/>
              </a:spcBef>
              <a:spcAft>
                <a:spcPts val="1400"/>
              </a:spcAft>
              <a:buSzPts val="1000"/>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Green technologies help achieve sustainability goals by reducing carbon emissions, conserving natural resources, and promoting renewable energy sources.</a:t>
            </a:r>
          </a:p>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Examples: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800100" lvl="1" indent="-342900" algn="just">
              <a:lnSpc>
                <a:spcPct val="107000"/>
              </a:lnSpc>
              <a:spcBef>
                <a:spcPts val="600"/>
              </a:spcBef>
              <a:spcAft>
                <a:spcPts val="1400"/>
              </a:spcAft>
              <a:buSzPts val="1000"/>
              <a:buFont typeface="Courier New" panose="02070309020205020404" pitchFamily="49" charset="0"/>
              <a:buChar char="o"/>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Adoption of solar panels and wind turbines for clean energy generation.</a:t>
            </a:r>
          </a:p>
          <a:p>
            <a:pPr marL="800100" lvl="1" indent="-342900" algn="just">
              <a:lnSpc>
                <a:spcPct val="107000"/>
              </a:lnSpc>
              <a:spcBef>
                <a:spcPts val="600"/>
              </a:spcBef>
              <a:spcAft>
                <a:spcPts val="1400"/>
              </a:spcAft>
              <a:buSzPts val="1000"/>
              <a:buFont typeface="Courier New" panose="02070309020205020404" pitchFamily="49" charset="0"/>
              <a:buChar char="o"/>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Development of electric vehicles (EVs) to reduce transportation-related emissions.</a:t>
            </a:r>
          </a:p>
          <a:p>
            <a:pPr marL="800100" lvl="1" indent="-342900" algn="just">
              <a:lnSpc>
                <a:spcPct val="107000"/>
              </a:lnSpc>
              <a:spcBef>
                <a:spcPts val="600"/>
              </a:spcBef>
              <a:spcAft>
                <a:spcPts val="1400"/>
              </a:spcAft>
              <a:buSzPts val="1000"/>
              <a:buFont typeface="Courier New" panose="02070309020205020404" pitchFamily="49" charset="0"/>
              <a:buChar char="o"/>
              <a:tabLst>
                <a:tab pos="457200" algn="l"/>
              </a:tabLst>
            </a:pP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07000"/>
              </a:lnSpc>
              <a:spcBef>
                <a:spcPts val="200"/>
              </a:spcBef>
              <a:buNone/>
            </a:pPr>
            <a:r>
              <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Renewable Energy Technologies</a:t>
            </a:r>
          </a:p>
          <a:p>
            <a:pPr marL="800100" lvl="1" indent="-342900" algn="just">
              <a:lnSpc>
                <a:spcPct val="107000"/>
              </a:lnSpc>
              <a:spcBef>
                <a:spcPts val="600"/>
              </a:spcBef>
              <a:spcAft>
                <a:spcPts val="1400"/>
              </a:spcAft>
              <a:buSzPts val="1000"/>
              <a:buFont typeface="Courier New" panose="02070309020205020404" pitchFamily="49" charset="0"/>
              <a:buChar char="o"/>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Solar Power</a:t>
            </a:r>
            <a:r>
              <a:rPr lang="en-IN" sz="1800" dirty="0">
                <a:effectLst/>
                <a:latin typeface="Arial" panose="020B0604020202020204" pitchFamily="34" charset="0"/>
                <a:ea typeface="Calibri" panose="020F0502020204030204" pitchFamily="34" charset="0"/>
                <a:cs typeface="Gautami" panose="020B0502040204020203" pitchFamily="34" charset="0"/>
              </a:rPr>
              <a:t>: Photovoltaic (PV) panels convert sunlight into electricity, offering a renewable and abundant source of energy. Innovations in solar panel efficiency, storage solutions, and solar farms have driven the expansion of solar power worldwide.</a:t>
            </a:r>
          </a:p>
          <a:p>
            <a:pPr marL="800100" lvl="1" indent="-342900" algn="just">
              <a:lnSpc>
                <a:spcPct val="107000"/>
              </a:lnSpc>
              <a:spcBef>
                <a:spcPts val="600"/>
              </a:spcBef>
              <a:spcAft>
                <a:spcPts val="1400"/>
              </a:spcAft>
              <a:buSzPts val="1000"/>
              <a:buFont typeface="Courier New" panose="02070309020205020404" pitchFamily="49" charset="0"/>
              <a:buChar char="o"/>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Wind Energy</a:t>
            </a:r>
            <a:r>
              <a:rPr lang="en-IN" sz="1800" dirty="0">
                <a:effectLst/>
                <a:latin typeface="Arial" panose="020B0604020202020204" pitchFamily="34" charset="0"/>
                <a:ea typeface="Calibri" panose="020F0502020204030204" pitchFamily="34" charset="0"/>
                <a:cs typeface="Gautami" panose="020B0502040204020203" pitchFamily="34" charset="0"/>
              </a:rPr>
              <a:t>: Wind turbines harness wind power to generate electricity. Offshore and onshore wind farms contribute significantly to renewable energy portfolios, with innovations focusing on improving turbine efficiency and integration into power grids.</a:t>
            </a:r>
          </a:p>
          <a:p>
            <a:pPr marL="800100" lvl="1" indent="-342900" algn="just">
              <a:lnSpc>
                <a:spcPct val="107000"/>
              </a:lnSpc>
              <a:spcBef>
                <a:spcPts val="600"/>
              </a:spcBef>
              <a:spcAft>
                <a:spcPts val="1400"/>
              </a:spcAft>
              <a:buSzPts val="1000"/>
              <a:buFont typeface="Courier New" panose="02070309020205020404" pitchFamily="49" charset="0"/>
              <a:buChar char="o"/>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Hydropower</a:t>
            </a:r>
            <a:r>
              <a:rPr lang="en-IN" sz="1800" dirty="0">
                <a:effectLst/>
                <a:latin typeface="Arial" panose="020B0604020202020204" pitchFamily="34" charset="0"/>
                <a:ea typeface="Calibri" panose="020F0502020204030204" pitchFamily="34" charset="0"/>
                <a:cs typeface="Gautami" panose="020B0502040204020203" pitchFamily="34" charset="0"/>
              </a:rPr>
              <a:t>: Water turbines convert the kinetic energy of flowing water into electricity. Hydropower technologies focus on improving dam efficiency and developing low-impact, small-scale hydro projects that minimize environmental disruptions.</a:t>
            </a:r>
          </a:p>
          <a:p>
            <a:pPr marL="800100" lvl="1" indent="-342900" algn="just">
              <a:lnSpc>
                <a:spcPct val="107000"/>
              </a:lnSpc>
              <a:spcBef>
                <a:spcPts val="600"/>
              </a:spcBef>
              <a:spcAft>
                <a:spcPts val="1400"/>
              </a:spcAft>
              <a:buSzPts val="1000"/>
              <a:buFont typeface="Courier New" panose="02070309020205020404" pitchFamily="49" charset="0"/>
              <a:buChar char="o"/>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Geothermal Energy</a:t>
            </a:r>
            <a:r>
              <a:rPr lang="en-IN" sz="1800" dirty="0">
                <a:effectLst/>
                <a:latin typeface="Arial" panose="020B0604020202020204" pitchFamily="34" charset="0"/>
                <a:ea typeface="Calibri" panose="020F0502020204030204" pitchFamily="34" charset="0"/>
                <a:cs typeface="Gautami" panose="020B0502040204020203" pitchFamily="34" charset="0"/>
              </a:rPr>
              <a:t>: Extracting heat from the Earth’s crust to generate electricity and provide direct heating solutions. Geothermal power plants are expanding, with innovations in drilling and resource identification improving access to this renewable energy source.</a:t>
            </a:r>
          </a:p>
          <a:p>
            <a:pPr marL="800100" lvl="1" indent="-342900" algn="just">
              <a:lnSpc>
                <a:spcPct val="107000"/>
              </a:lnSpc>
              <a:spcBef>
                <a:spcPts val="600"/>
              </a:spcBef>
              <a:spcAft>
                <a:spcPts val="1400"/>
              </a:spcAft>
              <a:buSzPts val="1000"/>
              <a:buFont typeface="Courier New" panose="02070309020205020404" pitchFamily="49" charset="0"/>
              <a:buChar char="o"/>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Biomass and Bioenergy</a:t>
            </a:r>
            <a:r>
              <a:rPr lang="en-IN" sz="1800" dirty="0">
                <a:effectLst/>
                <a:latin typeface="Arial" panose="020B0604020202020204" pitchFamily="34" charset="0"/>
                <a:ea typeface="Calibri" panose="020F0502020204030204" pitchFamily="34" charset="0"/>
                <a:cs typeface="Gautami" panose="020B0502040204020203" pitchFamily="34" charset="0"/>
              </a:rPr>
              <a:t>: Biomass (organic material) is used to produce biofuels and bioenergy. Technologies like anaerobic digestion and biomass gasification provide renewable energy while reducing waste and promoting circular economy practices.</a:t>
            </a:r>
          </a:p>
          <a:p>
            <a:pPr marL="0" indent="0">
              <a:buNone/>
            </a:pPr>
            <a:endParaRPr lang="en-US" b="0"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42768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just">
              <a:lnSpc>
                <a:spcPct val="107000"/>
              </a:lnSpc>
              <a:spcBef>
                <a:spcPts val="200"/>
              </a:spcBef>
              <a:buNone/>
            </a:pPr>
            <a:r>
              <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Energy Storage and Smart Grids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Battery Technologies</a:t>
            </a:r>
            <a:r>
              <a:rPr lang="en-IN" sz="1800" dirty="0">
                <a:effectLst/>
                <a:latin typeface="Arial" panose="020B0604020202020204" pitchFamily="34" charset="0"/>
                <a:ea typeface="Calibri" panose="020F0502020204030204" pitchFamily="34" charset="0"/>
                <a:cs typeface="Gautami" panose="020B0502040204020203" pitchFamily="34" charset="0"/>
              </a:rPr>
              <a:t>: Advancements in battery storage systems, such as lithium-ion and solid-state batteries, enable more efficient storage of renewable energy for use when the sun isn’t shining or the wind isn’t blowing. Innovations focus on improving energy density, reducing costs, and ensuring safety.</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Smart Grids</a:t>
            </a:r>
            <a:r>
              <a:rPr lang="en-IN" sz="1800" dirty="0">
                <a:effectLst/>
                <a:latin typeface="Arial" panose="020B0604020202020204" pitchFamily="34" charset="0"/>
                <a:ea typeface="Calibri" panose="020F0502020204030204" pitchFamily="34" charset="0"/>
                <a:cs typeface="Gautami" panose="020B0502040204020203" pitchFamily="34" charset="0"/>
              </a:rPr>
              <a:t>: Intelligent power distribution systems that optimize energy use by managing electricity demand, integrating renewable sources, and ensuring grid stability. Smart grids rely on data, sensors, and automation to enhance energy efficiency and reduce energy loss.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Energy Storage Systems (ESS)</a:t>
            </a:r>
            <a:r>
              <a:rPr lang="en-IN" sz="1800" dirty="0">
                <a:effectLst/>
                <a:latin typeface="Arial" panose="020B0604020202020204" pitchFamily="34" charset="0"/>
                <a:ea typeface="Calibri" panose="020F0502020204030204" pitchFamily="34" charset="0"/>
                <a:cs typeface="Gautami" panose="020B0502040204020203" pitchFamily="34" charset="0"/>
              </a:rPr>
              <a:t>: Large-scale storage systems (e.g., pumped hydro, thermal storage) allow excess renewable energy to be stored and used later, increasing the reliability of renewable energy supplies.</a:t>
            </a:r>
          </a:p>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Examples: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Tesla Powerwall and other home energy storage solutions that enable households to store solar energy for later use.</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Smart meters that monitor and optimize energy consumption in real time.</a:t>
            </a:r>
          </a:p>
          <a:p>
            <a:pPr marL="0" indent="0">
              <a:buNone/>
            </a:pPr>
            <a:endParaRPr lang="en-US" b="0"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990679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just">
              <a:lnSpc>
                <a:spcPct val="107000"/>
              </a:lnSpc>
              <a:spcBef>
                <a:spcPts val="200"/>
              </a:spcBef>
              <a:buNone/>
            </a:pPr>
            <a:r>
              <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Green Transportation Technologies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Electric Vehicles (EVs)</a:t>
            </a:r>
            <a:r>
              <a:rPr lang="en-IN" sz="1800" dirty="0">
                <a:effectLst/>
                <a:latin typeface="Arial" panose="020B0604020202020204" pitchFamily="34" charset="0"/>
                <a:ea typeface="Calibri" panose="020F0502020204030204" pitchFamily="34" charset="0"/>
                <a:cs typeface="Gautami" panose="020B0502040204020203" pitchFamily="34" charset="0"/>
              </a:rPr>
              <a:t>: EVs are powered by electricity instead of fossil fuels, significantly reducing greenhouse gas emissions. Innovations in battery technology, charging infrastructure, and autonomous driving are driving the widespread adoption of EVs.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Hydrogen Fuel Cells</a:t>
            </a:r>
            <a:r>
              <a:rPr lang="en-IN" sz="1800" dirty="0">
                <a:effectLst/>
                <a:latin typeface="Arial" panose="020B0604020202020204" pitchFamily="34" charset="0"/>
                <a:ea typeface="Calibri" panose="020F0502020204030204" pitchFamily="34" charset="0"/>
                <a:cs typeface="Gautami" panose="020B0502040204020203" pitchFamily="34" charset="0"/>
              </a:rPr>
              <a:t>: Hydrogen-powered fuel cells produce electricity through a chemical reaction, with water as the only byproduct. Fuel cell technology is being explored for transportation applications, especially in heavy-duty vehicles, buses, and long-haul trucks.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Sustainable Aviation</a:t>
            </a:r>
            <a:r>
              <a:rPr lang="en-IN" sz="1800" dirty="0">
                <a:effectLst/>
                <a:latin typeface="Arial" panose="020B0604020202020204" pitchFamily="34" charset="0"/>
                <a:ea typeface="Calibri" panose="020F0502020204030204" pitchFamily="34" charset="0"/>
                <a:cs typeface="Gautami" panose="020B0502040204020203" pitchFamily="34" charset="0"/>
              </a:rPr>
              <a:t>: Electric and hybrid-electric aircraft, as well as sustainable aviation fuels (SAF), are reducing the carbon footprint of air travel. Innovations focus on improving fuel efficiency and developing alternative propulsion systems.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Shared Mobility and Smart Transportation</a:t>
            </a:r>
            <a:r>
              <a:rPr lang="en-IN" sz="1800" dirty="0">
                <a:effectLst/>
                <a:latin typeface="Arial" panose="020B0604020202020204" pitchFamily="34" charset="0"/>
                <a:ea typeface="Calibri" panose="020F0502020204030204" pitchFamily="34" charset="0"/>
                <a:cs typeface="Gautami" panose="020B0502040204020203" pitchFamily="34" charset="0"/>
              </a:rPr>
              <a:t>: Car-sharing platforms, bike-sharing systems, and autonomous vehicles contribute to reducing traffic congestion, emissions, and the environmental impact of personal transportation.</a:t>
            </a:r>
          </a:p>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Examples: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The rise of electric vehicles such as Tesla, Nissan Leaf, and Rivian, and their impact on reducing emissions.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Hydrogen-powered buses and trains being implemented in regions like Japan and Europe.</a:t>
            </a:r>
          </a:p>
          <a:p>
            <a:pPr marL="0" indent="0">
              <a:buNone/>
            </a:pPr>
            <a:endParaRPr lang="en-US" b="0"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071530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just">
              <a:lnSpc>
                <a:spcPct val="107000"/>
              </a:lnSpc>
              <a:spcBef>
                <a:spcPts val="200"/>
              </a:spcBef>
              <a:buNone/>
            </a:pPr>
            <a:r>
              <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Green Building Technologies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Energy-efficient Buildings</a:t>
            </a:r>
            <a:r>
              <a:rPr lang="en-IN" sz="1800" dirty="0">
                <a:effectLst/>
                <a:latin typeface="Arial" panose="020B0604020202020204" pitchFamily="34" charset="0"/>
                <a:ea typeface="Calibri" panose="020F0502020204030204" pitchFamily="34" charset="0"/>
                <a:cs typeface="Gautami" panose="020B0502040204020203" pitchFamily="34" charset="0"/>
              </a:rPr>
              <a:t>: Green buildings incorporate sustainable materials, energy-efficient systems, and renewable energy sources to minimize their environmental impact. Innovations include smart HVAC systems, passive solar design, and advanced insulation materials.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Green Roofs and Vertical Gardens</a:t>
            </a:r>
            <a:r>
              <a:rPr lang="en-IN" sz="1800" dirty="0">
                <a:effectLst/>
                <a:latin typeface="Arial" panose="020B0604020202020204" pitchFamily="34" charset="0"/>
                <a:ea typeface="Calibri" panose="020F0502020204030204" pitchFamily="34" charset="0"/>
                <a:cs typeface="Gautami" panose="020B0502040204020203" pitchFamily="34" charset="0"/>
              </a:rPr>
              <a:t>: Installing vegetation on rooftops or building facades to reduce heat islands, improve air quality, and promote biodiversity. Green roofs also offer insulation, reduce stormwater runoff, and provide urban green spaces.</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b="1" dirty="0">
                <a:effectLst/>
                <a:latin typeface="Arial" panose="020B0604020202020204" pitchFamily="34" charset="0"/>
                <a:ea typeface="Calibri" panose="020F0502020204030204" pitchFamily="34" charset="0"/>
                <a:cs typeface="Gautami" panose="020B0502040204020203" pitchFamily="34" charset="0"/>
              </a:rPr>
              <a:t>Sustainable Construction Materials</a:t>
            </a:r>
            <a:r>
              <a:rPr lang="en-IN" sz="1800" dirty="0">
                <a:effectLst/>
                <a:latin typeface="Arial" panose="020B0604020202020204" pitchFamily="34" charset="0"/>
                <a:ea typeface="Calibri" panose="020F0502020204030204" pitchFamily="34" charset="0"/>
                <a:cs typeface="Gautami" panose="020B0502040204020203" pitchFamily="34" charset="0"/>
              </a:rPr>
              <a:t>: The use of recycled materials, low-carbon cement, and sustainable wood products reduces the environmental footprint of construction. Innovations in prefabricated building components and 3D printing also enhance resource efficiency.</a:t>
            </a:r>
          </a:p>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Examples: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LEED-certified buildings that meet high environmental standards for energy efficiency and sustainability.</a:t>
            </a:r>
          </a:p>
          <a:p>
            <a:pPr marL="800100" lvl="1" indent="-342900" algn="just">
              <a:lnSpc>
                <a:spcPct val="107000"/>
              </a:lnSpc>
              <a:spcBef>
                <a:spcPts val="600"/>
              </a:spcBef>
              <a:spcAft>
                <a:spcPts val="1400"/>
              </a:spcAft>
              <a:buSzPts val="1000"/>
              <a:buFont typeface="Symbol" panose="05050102010706020507" pitchFamily="18" charset="2"/>
              <a:buChar char=""/>
              <a:tabLst>
                <a:tab pos="457200" algn="l"/>
              </a:tabLst>
            </a:pPr>
            <a:r>
              <a:rPr lang="en-IN" sz="1800" dirty="0">
                <a:effectLst/>
                <a:latin typeface="Arial" panose="020B0604020202020204" pitchFamily="34" charset="0"/>
                <a:ea typeface="Calibri" panose="020F0502020204030204" pitchFamily="34" charset="0"/>
                <a:cs typeface="Gautami" panose="020B0502040204020203" pitchFamily="34" charset="0"/>
              </a:rPr>
              <a:t>Smart buildings equipped with IoT systems that optimize lighting, heating, and ventilation based on occupancy and external conditions.</a:t>
            </a:r>
          </a:p>
          <a:p>
            <a:pPr marL="0" indent="0">
              <a:buNone/>
            </a:pPr>
            <a:endParaRPr lang="en-US" b="0"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18610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39CC21-3119-0C7C-635B-9B0DE6A4C9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80E019-5CAD-2AEC-0580-5D6E21D36C49}"/>
              </a:ext>
            </a:extLst>
          </p:cNvPr>
          <p:cNvSpPr>
            <a:spLocks noGrp="1" noRot="1" noChangeAspect="1"/>
          </p:cNvSpPr>
          <p:nvPr>
            <p:ph type="sldImg"/>
          </p:nvPr>
        </p:nvSpPr>
        <p:spPr>
          <a:xfrm>
            <a:off x="533400" y="763588"/>
            <a:ext cx="6704013" cy="3771900"/>
          </a:xfrm>
        </p:spPr>
      </p:sp>
      <p:sp>
        <p:nvSpPr>
          <p:cNvPr id="3" name="Notes Placeholder 2">
            <a:extLst>
              <a:ext uri="{FF2B5EF4-FFF2-40B4-BE49-F238E27FC236}">
                <a16:creationId xmlns:a16="http://schemas.microsoft.com/office/drawing/2014/main" id="{BA17C2D7-BDF4-BB44-15D5-6EDA66EA37F1}"/>
              </a:ext>
            </a:extLst>
          </p:cNvPr>
          <p:cNvSpPr>
            <a:spLocks noGrp="1"/>
          </p:cNvSpPr>
          <p:nvPr>
            <p:ph type="body" idx="1"/>
          </p:nvPr>
        </p:nvSpPr>
        <p:spPr/>
        <p:txBody>
          <a:bodyPr/>
          <a:lstStyle/>
          <a:p>
            <a:pPr marL="158750" indent="0">
              <a:buNone/>
            </a:pPr>
            <a:endParaRPr lang="en-US">
              <a:latin typeface="Calibri"/>
              <a:cs typeface="Calibri"/>
            </a:endParaRPr>
          </a:p>
        </p:txBody>
      </p:sp>
      <p:sp>
        <p:nvSpPr>
          <p:cNvPr id="4" name="Slide Number Placeholder 3">
            <a:extLst>
              <a:ext uri="{FF2B5EF4-FFF2-40B4-BE49-F238E27FC236}">
                <a16:creationId xmlns:a16="http://schemas.microsoft.com/office/drawing/2014/main" id="{B0F63D4A-74A7-AAA4-BD64-B3996F4FC78E}"/>
              </a:ext>
            </a:extLst>
          </p:cNvPr>
          <p:cNvSpPr>
            <a:spLocks noGrp="1"/>
          </p:cNvSpPr>
          <p:nvPr>
            <p:ph type="sldNum"/>
          </p:nvPr>
        </p:nvSpPr>
        <p:spPr/>
        <p:txBody>
          <a:bodyPr/>
          <a:lstStyle/>
          <a:p>
            <a:pPr algn="r"/>
            <a:fld id="{023E65BA-FB28-47C4-A217-44F00343302E}" type="slidenum">
              <a:rPr lang="en-US" sz="1400" b="0" strike="noStrike" spc="-1">
                <a:latin typeface="Times New Roman"/>
              </a:rPr>
              <a:t>19</a:t>
            </a:fld>
            <a:endParaRPr lang="en-US" sz="1400" b="0" strike="noStrike" spc="-1">
              <a:latin typeface="Times New Roman"/>
            </a:endParaRPr>
          </a:p>
        </p:txBody>
      </p:sp>
    </p:spTree>
    <p:extLst>
      <p:ext uri="{BB962C8B-B14F-4D97-AF65-F5344CB8AC3E}">
        <p14:creationId xmlns:p14="http://schemas.microsoft.com/office/powerpoint/2010/main" val="1547039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3941133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 is playing a significant role in transforming sustainability by integrating advanced technologies such as machine learning (ML), natural language processing (NLP), robotics, and predictive analytics across various sectors. </a:t>
            </a:r>
          </a:p>
          <a:p>
            <a:r>
              <a:rPr lang="en-US" dirty="0"/>
              <a:t>AI technologies like machine learning, NLP, robotics, and predictive analytics are driving sustainable practices by enhancing efficiency, reducing waste, and promoting eco-friendly decisions. These advancements allow industries and governments to better understand and mitigate environmental challenges, resulting in a more sustainable and resilient future. By leveraging these technologies, we can accelerate the transition toward a more sustainable world, with AI serving as a key enabler of change.</a:t>
            </a:r>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Machine Learning</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effectLst/>
                <a:latin typeface="Arial" panose="020B0604020202020204" pitchFamily="34" charset="0"/>
                <a:ea typeface="Calibri" panose="020F0502020204030204" pitchFamily="34" charset="0"/>
                <a:cs typeface="Gautami" panose="020B0502040204020203" pitchFamily="34" charset="0"/>
              </a:rPr>
              <a:t>It basically allows learning of patterns in data and prediction by systems through a core technology called machine learning, which is very important in climate change </a:t>
            </a:r>
            <a:r>
              <a:rPr lang="en-IN" sz="1800" dirty="0" err="1">
                <a:effectLst/>
                <a:latin typeface="Arial" panose="020B0604020202020204" pitchFamily="34" charset="0"/>
                <a:ea typeface="Calibri" panose="020F0502020204030204" pitchFamily="34" charset="0"/>
                <a:cs typeface="Gautami" panose="020B0502040204020203" pitchFamily="34" charset="0"/>
              </a:rPr>
              <a:t>modeling</a:t>
            </a:r>
            <a:r>
              <a:rPr lang="en-IN" sz="1800" dirty="0">
                <a:effectLst/>
                <a:latin typeface="Arial" panose="020B0604020202020204" pitchFamily="34" charset="0"/>
                <a:ea typeface="Calibri" panose="020F0502020204030204" pitchFamily="34" charset="0"/>
                <a:cs typeface="Gautami" panose="020B0502040204020203" pitchFamily="34" charset="0"/>
              </a:rPr>
              <a:t>, resource optimization, and renewable energy management through actionable insights for actions on the road to a sustainable practice.</a:t>
            </a:r>
          </a:p>
          <a:p>
            <a:pPr algn="just">
              <a:lnSpc>
                <a:spcPct val="107000"/>
              </a:lnSpc>
              <a:spcBef>
                <a:spcPts val="600"/>
              </a:spcBef>
              <a:spcAft>
                <a:spcPts val="1400"/>
              </a:spcAft>
            </a:pPr>
            <a:r>
              <a:rPr lang="en-IN" sz="1800" dirty="0">
                <a:effectLst/>
                <a:latin typeface="Arial" panose="020B0604020202020204" pitchFamily="34" charset="0"/>
                <a:ea typeface="Calibri" panose="020F0502020204030204" pitchFamily="34" charset="0"/>
                <a:cs typeface="Gautami" panose="020B0502040204020203" pitchFamily="34" charset="0"/>
              </a:rPr>
              <a:t>For instance, the Weather Company, which is affiliated with IBM, applies models of machine learning from this company for predictions of renewable energy production according to weather forecasts, thus in turn allowing the control and management of variable supplies of wind and solar sources by power grids.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Natural Language Processing (NLP)</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effectLst/>
                <a:latin typeface="Arial" panose="020B0604020202020204" pitchFamily="34" charset="0"/>
                <a:ea typeface="Calibri" panose="020F0502020204030204" pitchFamily="34" charset="0"/>
                <a:cs typeface="Gautami" panose="020B0502040204020203" pitchFamily="34" charset="0"/>
              </a:rPr>
              <a:t>NLP lets AI decode human language and apply the meaning as such, which should be helpful in reading sustainability reports and policy documents; it can also be useful for the interpretation of scientific literature. Automatic extraction from a mountain of text to understand difficult issues of sustainability better for the decision-maker is what the process offers.</a:t>
            </a:r>
          </a:p>
          <a:p>
            <a:pPr algn="just">
              <a:lnSpc>
                <a:spcPct val="107000"/>
              </a:lnSpc>
              <a:spcBef>
                <a:spcPts val="600"/>
              </a:spcBef>
              <a:spcAft>
                <a:spcPts val="1400"/>
              </a:spcAft>
            </a:pPr>
            <a:r>
              <a:rPr lang="en-IN" sz="1800" b="1" dirty="0">
                <a:effectLst/>
                <a:latin typeface="Arial" panose="020B0604020202020204" pitchFamily="34" charset="0"/>
                <a:ea typeface="Calibri" panose="020F0502020204030204" pitchFamily="34" charset="0"/>
                <a:cs typeface="Gautami" panose="020B0502040204020203" pitchFamily="34" charset="0"/>
              </a:rPr>
              <a:t>Example:</a:t>
            </a:r>
            <a:r>
              <a:rPr lang="en-IN" sz="1800" dirty="0">
                <a:effectLst/>
                <a:latin typeface="Arial" panose="020B0604020202020204" pitchFamily="34" charset="0"/>
                <a:ea typeface="Calibri" panose="020F0502020204030204" pitchFamily="34" charset="0"/>
                <a:cs typeface="Gautami" panose="020B0502040204020203" pitchFamily="34" charset="0"/>
              </a:rPr>
              <a:t> AI for Sustainability Reporting NLP tools, like Climate BERT, help companies and researchers extract key insights from climate and sustainability reports that are easier to analyse across industries regarding trends and outcomes.</a:t>
            </a:r>
          </a:p>
          <a:p>
            <a:endParaRPr lang="en-IN" dirty="0"/>
          </a:p>
        </p:txBody>
      </p:sp>
    </p:spTree>
    <p:extLst>
      <p:ext uri="{BB962C8B-B14F-4D97-AF65-F5344CB8AC3E}">
        <p14:creationId xmlns:p14="http://schemas.microsoft.com/office/powerpoint/2010/main" val="8417257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Robotics and Automation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effectLst/>
                <a:latin typeface="Arial" panose="020B0604020202020204" pitchFamily="34" charset="0"/>
                <a:ea typeface="Calibri" panose="020F0502020204030204" pitchFamily="34" charset="0"/>
                <a:cs typeface="Gautami" panose="020B0502040204020203" pitchFamily="34" charset="0"/>
              </a:rPr>
              <a:t>Robotics, backed by AI, is fostering more sustainable processes through the implementation of precision farming, energy-efficient manufacturing, and recycled automation.</a:t>
            </a:r>
          </a:p>
          <a:p>
            <a:r>
              <a:rPr lang="en-IN" sz="1800" b="1" dirty="0">
                <a:effectLst/>
                <a:latin typeface="Arial" panose="020B0604020202020204" pitchFamily="34" charset="0"/>
                <a:ea typeface="Calibri" panose="020F0502020204030204" pitchFamily="34" charset="0"/>
                <a:cs typeface="Gautami" panose="020B0502040204020203" pitchFamily="34" charset="0"/>
              </a:rPr>
              <a:t>Example:</a:t>
            </a:r>
            <a:r>
              <a:rPr lang="en-IN" sz="1800" dirty="0">
                <a:effectLst/>
                <a:latin typeface="Arial" panose="020B0604020202020204" pitchFamily="34" charset="0"/>
                <a:ea typeface="Calibri" panose="020F0502020204030204" pitchFamily="34" charset="0"/>
                <a:cs typeface="Gautami" panose="020B0502040204020203" pitchFamily="34" charset="0"/>
              </a:rPr>
              <a:t> Vertical Farming Robots Using AI, robots run vertical farms in cities like Tokyo by planting, watering, and harvesting crops within climate-controlled environments, saving water and fertilizers by several folds and boosting yields.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IoT and AI Integration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effectLst/>
                <a:latin typeface="Arial" panose="020B0604020202020204" pitchFamily="34" charset="0"/>
                <a:ea typeface="Calibri" panose="020F0502020204030204" pitchFamily="34" charset="0"/>
                <a:cs typeface="Gautami" panose="020B0502040204020203" pitchFamily="34" charset="0"/>
              </a:rPr>
              <a:t>The integrating of IoT devices with AI allows collecting data from connected devices in real-time and optimizing systems for resource management. It is considerably important for smart cities, agriculture, and energy systems.</a:t>
            </a:r>
          </a:p>
          <a:p>
            <a:pPr algn="just">
              <a:lnSpc>
                <a:spcPct val="107000"/>
              </a:lnSpc>
              <a:spcBef>
                <a:spcPts val="600"/>
              </a:spcBef>
              <a:spcAft>
                <a:spcPts val="1400"/>
              </a:spcAft>
            </a:pPr>
            <a:r>
              <a:rPr lang="en-IN" sz="1800" b="1" dirty="0">
                <a:effectLst/>
                <a:latin typeface="Arial" panose="020B0604020202020204" pitchFamily="34" charset="0"/>
                <a:ea typeface="Calibri" panose="020F0502020204030204" pitchFamily="34" charset="0"/>
                <a:cs typeface="Gautami" panose="020B0502040204020203" pitchFamily="34" charset="0"/>
              </a:rPr>
              <a:t>Example:</a:t>
            </a:r>
            <a:r>
              <a:rPr lang="en-IN" sz="1800" dirty="0">
                <a:effectLst/>
                <a:latin typeface="Arial" panose="020B0604020202020204" pitchFamily="34" charset="0"/>
                <a:ea typeface="Calibri" panose="020F0502020204030204" pitchFamily="34" charset="0"/>
                <a:cs typeface="Gautami" panose="020B0502040204020203" pitchFamily="34" charset="0"/>
              </a:rPr>
              <a:t> Smart Water Management: Cape Town is under observation, using IoT sensors to measure water levels in reservoirs while the AI system analyses data for optimization of usage and preventing a shortage. The schedule of irrigation is managed by AI systems and saves water during a drought season.</a:t>
            </a:r>
          </a:p>
          <a:p>
            <a:pPr marL="158750" indent="0">
              <a:buNone/>
            </a:pP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Computer Vision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effectLst/>
                <a:latin typeface="Arial" panose="020B0604020202020204" pitchFamily="34" charset="0"/>
                <a:ea typeface="Calibri" panose="020F0502020204030204" pitchFamily="34" charset="0"/>
                <a:cs typeface="Gautami" panose="020B0502040204020203" pitchFamily="34" charset="0"/>
              </a:rPr>
              <a:t>AI's computer vision technology is pretty instrumental in analysing images and video for many applications in sustainability such as wildlife monitoring, detecting deforestation, and waste sorting.</a:t>
            </a:r>
          </a:p>
          <a:p>
            <a:pPr algn="just">
              <a:lnSpc>
                <a:spcPct val="107000"/>
              </a:lnSpc>
              <a:spcBef>
                <a:spcPts val="600"/>
              </a:spcBef>
              <a:spcAft>
                <a:spcPts val="1400"/>
              </a:spcAft>
            </a:pPr>
            <a:r>
              <a:rPr lang="en-IN" sz="1800" b="1" dirty="0">
                <a:effectLst/>
                <a:latin typeface="Arial" panose="020B0604020202020204" pitchFamily="34" charset="0"/>
                <a:ea typeface="Calibri" panose="020F0502020204030204" pitchFamily="34" charset="0"/>
                <a:cs typeface="Gautami" panose="020B0502040204020203" pitchFamily="34" charset="0"/>
              </a:rPr>
              <a:t>Example:</a:t>
            </a:r>
            <a:r>
              <a:rPr lang="en-IN" sz="1800" dirty="0">
                <a:effectLst/>
                <a:latin typeface="Arial" panose="020B0604020202020204" pitchFamily="34" charset="0"/>
                <a:ea typeface="Calibri" panose="020F0502020204030204" pitchFamily="34" charset="0"/>
                <a:cs typeface="Gautami" panose="020B0502040204020203" pitchFamily="34" charset="0"/>
              </a:rPr>
              <a:t> AI-Driven Environmental Monitoring Environmental authorities receive an alert in real time from AI models which </a:t>
            </a:r>
            <a:r>
              <a:rPr lang="en-IN" sz="1800" dirty="0" err="1">
                <a:effectLst/>
                <a:latin typeface="Arial" panose="020B0604020202020204" pitchFamily="34" charset="0"/>
                <a:ea typeface="Calibri" panose="020F0502020204030204" pitchFamily="34" charset="0"/>
                <a:cs typeface="Gautami" panose="020B0502040204020203" pitchFamily="34" charset="0"/>
              </a:rPr>
              <a:t>analyzed</a:t>
            </a:r>
            <a:r>
              <a:rPr lang="en-IN" sz="1800" dirty="0">
                <a:effectLst/>
                <a:latin typeface="Arial" panose="020B0604020202020204" pitchFamily="34" charset="0"/>
                <a:ea typeface="Calibri" panose="020F0502020204030204" pitchFamily="34" charset="0"/>
                <a:cs typeface="Gautami" panose="020B0502040204020203" pitchFamily="34" charset="0"/>
              </a:rPr>
              <a:t> satellite imagery of the Amazon rainforest and found illegal clearing of forests, and thus, the authorities intervene before critical damage happens.</a:t>
            </a:r>
          </a:p>
          <a:p>
            <a:endParaRPr lang="en-US" dirty="0"/>
          </a:p>
          <a:p>
            <a:pPr marL="158750" indent="0">
              <a:buNone/>
            </a:pPr>
            <a:r>
              <a:rPr lang="en-IN" sz="1800" dirty="0">
                <a:effectLst/>
                <a:latin typeface="Arial" panose="020B0604020202020204" pitchFamily="34" charset="0"/>
                <a:ea typeface="Calibri" panose="020F0502020204030204" pitchFamily="34" charset="0"/>
                <a:cs typeface="Gautami" panose="020B0502040204020203" pitchFamily="34" charset="0"/>
              </a:rPr>
              <a:t>AI would transform everything for a more advantageous future in responding to sustainability challenges-from maximising energy use and mitigating climate change to food and biodiversity security. But as AI is a multi-faceted tool, it calls for more cooperation between the public, private, and people sectors to "fully unlock its potential." Ethical considerations like data privacy and algorithmic fairness have to be covered so that the benefits of this technology reach the full extent of society, particularly the poor and the other marginalized groups. As AI continues to improve and is rolled out thoughtfully, it should become a catalyst for human advancement toward a sustainable future.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Species Identification and Tracking</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Species identification and tracking are among the most important areas in biodiversity conservation, though it often requires a lot of human expertise to settle the resolution, such identification becomes challenging, especially in remote or inaccessible areas. AI-driven computer vision and machine learning technologies revolutionize the way species identification and tracking are being done-that is, much more rapidly and accurately.</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Machine-Learning Camera Traps Machine-learning camera traps are becoming more popular in biodiversity hotspots, such as in the Amazonian rainforest or African savannas. Such camera traps automatically identify species from images and videos captured by applying machine learning algorithms, thereby saving a lot of time and effort compared with carrying out the process manually. For instance, the Wildlife Insights platform uses AI to automatically analyze millions of camera trap images, deduce the animals present, and their counts. This wonderfully hastens research such that instead of taking a long-time gathering data, scientists can analyze it.</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 </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Bird Identification Apps Merlin Bird ID app, developed by Cornell Lab of Ornithology, uses machine learning algorithms in its effort to assist users in identifying the type of birds through photographs or audio recordings. The method is capable of using large databases on bird sounds and images for direct identification of species. This helps citizen science and biodiversity databases in terms of species identification.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Habitat and Ecosystem Monitoring</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Habitat and ecosystem monitoring are very important through AI. For conservation purposes, one needs to understand how ecosystems work and how they differ over time. The functioning and transformations in ecosystems can be understood by analyzing data from satellites, drones, and environmental sensors through AI systems, which can show whether the habitat is in good health or changes in land use and degradation of the environment.</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AI Habitat Analysis Based on Remote Sensing AI analyzes satellite imagery and drone footage about habitat tracking in real time. For instance, AI algorithms can identify the probability of deforestation and wetlands degradation, together with coral bleaching through detection of the early changes in forest cover, wetlands, and coral reefs. AI models are using satellite data to track the health condition of coral from the Great Barrier Reef and predict future bleaching events so that early intervention is possible.</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Detection of Deforestation AI systems in the Amazon are combating illegal logging through the analysis of satellite images to detect deforestation patterns. The Global Forest Watch platform is enabled through AI and continuously monitors changes in forests using satellite data. It sends alerts to conservationists and governments whenever deforestation activities are spotted. This has greatly boosted the enforcement efforts of protecting forests, which are vital for biodiversity preservation.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Combating illegal wildlife trade and poaching</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Some of the biggest threats to biodiversity are carried out in illegal wildlife trade and poaching. These actions bring most species on Earth nearer to extinction. In this regard, AI has played a growing role in the area, providing tool support for the real-time monitoring and detection of illegal activities.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AI-Powered Anti-Poaching Systems PAWS (Protection Assistant for Wildlife Security) is an artificial intelligence-enhanced surveillance system. PAWS uses past poaching cases and environmental knowledge and then processes this information to create risk maps that tell rangers on which routes to patrol first. Such a predictive model has applied in national parks within Uganda and Cambodia, among other states, and yields lesser rates of poaching.</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AI for Wildlife Trafficking Detection AI is deployed in border control and customs to scan out illegal wildlife trafficking. Such machine learning models trained on images of trafficked wildlife products such as ivory, rhino horn, or pangolin scales are incorporated into the X-ray scanning systems to detect banned shipments. WITS utilizes AI for analysis of global data on wildlife trade, thereby assisting the authorities in tracking and intercepting more effectively the illegal networks.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Enhancing Citizen Science for Biodiversity</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Citizen science is a strong approach to scaling biodiversity data collection: volunteers helping in the process of data collection on species and ecosystems. AI has been applied so as to scale efforts in citizen science in a manner where it becomes easier for non-experts to contribute meaningfully towards biodiversity conservation projects.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AI-Fueled Biodiversity Hubs Platforms like </a:t>
            </a:r>
            <a:r>
              <a:rPr lang="en-US"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iNaturalist</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uses AI to assist citizen scientists in plant and animal species identification based on photographs. The platform has leaned on millions of images that have been trained by machine learning models, and the system's suggested species identifications are validated by experts. It has turned what was once a time-consuming and inaccurate method of species data collection into lightning-fast, incredibly accurate - instant species-identification research tool in an instant to create a global biodiversity database for researchers and conservationists to make use of.</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Real-Time Data Collection in Marine Environments Citizen science also uses AI to scan marine biodiversity. For instance, </a:t>
            </a:r>
            <a:r>
              <a:rPr lang="en-US"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Seasearch</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is an application where divers and snorkelers can submit their marine species observations. The application thereafter processes the submissions to identify trends in marine biodiversity in the ecosystem to enable scientists to understand what are affecting kelp forests and other habitats.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Predictive Modeling for Ecosystem Management</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AI-driven predictive models enable conservationists and policymakers to predict how ecosystems would change and prepare to minimize biodiversity loss. These models can predict how ecosystems would react to environment pressures, such as climate changes, habitat loss, or species invasion, helping in better management techniques.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Predicting Changes in Species Distribution Due to Climate Change Predictive models of AI are being used to predict changes in species distributions due to climate change. Environmental data, such as temperature, rain, and land use, machine learning models apply to predict where species are likely to migrate as their habitats change. This means providing information that enables them to prepare conservationists for new protected areas or wildlife corridors that can enable species to move to fit changing conditions. For example, AI models are being applied in Australia to predict how ranges of marsupials- such as the koala- will change due to climatic change and thereby inform habitat restoration efforts and protection.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Artificial Intelligence is aiding the managing of invasive species which threaten native biodiversity severely. Based on environmental conditions, transport networks, and human activities, machine learning algorithms can predict where invasive species are likely to spread. In return, this enables targeting eradication or containment efforts more effectively. AI models are used in the Galápagos Islands to predict and prevent the spread of invasive species like rats and goats threatening native species there, such as giant tortoises.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15000"/>
              </a:lnSpc>
              <a:spcBef>
                <a:spcPts val="1200"/>
              </a:spcBef>
              <a:spcAft>
                <a:spcPts val="800"/>
              </a:spcAft>
              <a:buNone/>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VI. Restoration of Ecosystems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Restoration of degraded or destroyed ecosystems is also another critical activity in biodiversity conservation. It employs AI technologies to guide and optimize interventions, thus revealing where they should occur most urgently and how they should happen.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AI for Re-forestation AI systems are supporting reforestation projects by the analysis of satellite data which aids in determining where trees should be planted. </a:t>
            </a:r>
            <a:r>
              <a:rPr lang="en-US"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Dendra</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Systems uses AI-powered drones to plant trees in areas deforested in the United Kingdom. They do not only plant seeds but track the new trees growing to ensure that reforestation activities are successful.</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algn="just">
              <a:lnSpc>
                <a:spcPct val="115000"/>
              </a:lnSpc>
              <a:spcBef>
                <a:spcPts val="1200"/>
              </a:spcBef>
              <a:spcAft>
                <a:spcPts val="800"/>
              </a:spcAft>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Coral Reef Restoration AI is helping to rehabilitate bleached, polluted, or destroyed coral reefs due to destructive forms of fishing practices in marine ecosystems. The best sites for the restoration of corals can be determined using AI-based models analyzing oceanographic data and assessing the health of transplanted corals. For example, an AI application can be used by Coral Vita, a coral restoration project, in optimizing the growth conditions for more resilient coral species to damaged reef ecosystems as part of their restoration processes.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24632403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just">
              <a:lnSpc>
                <a:spcPct val="107000"/>
              </a:lnSpc>
              <a:spcBef>
                <a:spcPts val="600"/>
              </a:spcBef>
              <a:spcAft>
                <a:spcPts val="1400"/>
              </a:spcAft>
              <a:buNone/>
            </a:pPr>
            <a:r>
              <a:rPr lang="en-IN" sz="1800" b="1" dirty="0">
                <a:effectLst/>
                <a:latin typeface="Arial" panose="020B0604020202020204" pitchFamily="34" charset="0"/>
                <a:ea typeface="Calibri" panose="020F0502020204030204" pitchFamily="34" charset="0"/>
                <a:cs typeface="Gautami" panose="020B0502040204020203" pitchFamily="34" charset="0"/>
              </a:rPr>
              <a:t>Predictive Analytics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07000"/>
              </a:lnSpc>
              <a:spcBef>
                <a:spcPts val="600"/>
              </a:spcBef>
              <a:spcAft>
                <a:spcPts val="1400"/>
              </a:spcAft>
            </a:pPr>
            <a:r>
              <a:rPr lang="en-IN" sz="1800" dirty="0">
                <a:effectLst/>
                <a:latin typeface="Arial" panose="020B0604020202020204" pitchFamily="34" charset="0"/>
                <a:ea typeface="Calibri" panose="020F0502020204030204" pitchFamily="34" charset="0"/>
                <a:cs typeface="Gautami" panose="020B0502040204020203" pitchFamily="34" charset="0"/>
              </a:rPr>
              <a:t>In addition, AI-based predictive analytics models predict upcoming environmental scenarios, including energy demand, climate conditions, or availability of resources. It provides proactive decision and preparation for sustainability challenges.</a:t>
            </a:r>
          </a:p>
          <a:p>
            <a:pPr algn="just">
              <a:lnSpc>
                <a:spcPct val="107000"/>
              </a:lnSpc>
              <a:spcBef>
                <a:spcPts val="600"/>
              </a:spcBef>
              <a:spcAft>
                <a:spcPts val="1400"/>
              </a:spcAft>
            </a:pPr>
            <a:r>
              <a:rPr lang="en-IN" sz="1800" b="1" dirty="0">
                <a:effectLst/>
                <a:latin typeface="Arial" panose="020B0604020202020204" pitchFamily="34" charset="0"/>
                <a:ea typeface="Calibri" panose="020F0502020204030204" pitchFamily="34" charset="0"/>
                <a:cs typeface="Gautami" panose="020B0502040204020203" pitchFamily="34" charset="0"/>
              </a:rPr>
              <a:t>Example:</a:t>
            </a:r>
            <a:r>
              <a:rPr lang="en-IN" sz="1800" dirty="0">
                <a:effectLst/>
                <a:latin typeface="Arial" panose="020B0604020202020204" pitchFamily="34" charset="0"/>
                <a:ea typeface="Calibri" panose="020F0502020204030204" pitchFamily="34" charset="0"/>
                <a:cs typeface="Gautami" panose="020B0502040204020203" pitchFamily="34" charset="0"/>
              </a:rPr>
              <a:t> Climate Risk Models Based on AI models, like </a:t>
            </a:r>
            <a:r>
              <a:rPr lang="en-IN" sz="1800" dirty="0" err="1">
                <a:effectLst/>
                <a:latin typeface="Arial" panose="020B0604020202020204" pitchFamily="34" charset="0"/>
                <a:ea typeface="Calibri" panose="020F0502020204030204" pitchFamily="34" charset="0"/>
                <a:cs typeface="Gautami" panose="020B0502040204020203" pitchFamily="34" charset="0"/>
              </a:rPr>
              <a:t>ClimateAI</a:t>
            </a:r>
            <a:r>
              <a:rPr lang="en-IN" sz="1800" dirty="0">
                <a:effectLst/>
                <a:latin typeface="Arial" panose="020B0604020202020204" pitchFamily="34" charset="0"/>
                <a:ea typeface="Calibri" panose="020F0502020204030204" pitchFamily="34" charset="0"/>
                <a:cs typeface="Gautami" panose="020B0502040204020203" pitchFamily="34" charset="0"/>
              </a:rPr>
              <a:t>, governments and businesses can predict the risk of climate change upon infrastructure, agriculture, and public health, providing critical data to mitigate those risks effectively.</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just">
              <a:lnSpc>
                <a:spcPct val="107000"/>
              </a:lnSpc>
              <a:spcBef>
                <a:spcPts val="200"/>
              </a:spcBef>
              <a:buNone/>
            </a:pPr>
            <a:r>
              <a:rPr lang="en-US"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rPr>
              <a:t>AI Technologies Driving Biodiversity Conservation</a:t>
            </a:r>
            <a:endParaRPr lang="en-IN" sz="1800" b="1" dirty="0">
              <a:solidFill>
                <a:srgbClr val="002060"/>
              </a:solidFill>
              <a:effectLst/>
              <a:latin typeface="Arial" panose="020B0604020202020204" pitchFamily="34" charset="0"/>
              <a:ea typeface="MS Gothic" panose="020B0609070205080204" pitchFamily="49" charset="-128"/>
              <a:cs typeface="Gautami" panose="020B0502040204020203" pitchFamily="34" charset="0"/>
            </a:endParaRPr>
          </a:p>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I. Machine Learning and Deep Learning</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Most AI-based biodiversity applications are based on machine learning and deep learning algorithms. Such systems can recognize patterns and predict enormous datasets-essentials in biodiversity research and conservation.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For example, AIs for Species Identification: Machine Learning models, for example, such as Convolutional Neural Networks (CNNs), are strongly designed and used by image recognition systems in the identification of species from camera trap footage or citizen-submitted pictures. These technologies basically ensure that the success of the platform-of-</a:t>
            </a:r>
            <a:r>
              <a:rPr lang="en-US" sz="180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iNaturalist</a:t>
            </a: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 rests on them and have thereby made biodiversity conservation easier to participate in for non-experts.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15000"/>
              </a:lnSpc>
              <a:spcBef>
                <a:spcPts val="1200"/>
              </a:spcBef>
              <a:spcAft>
                <a:spcPts val="800"/>
              </a:spcAft>
              <a:buNone/>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II. Computer Vision</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Computer vision is one of the subfields of AI that allows machines to interpret visual information based on images and videos. Biodiversity monitoring requires camera traps, drones, and satellites that deliver an enormous amount of visual data and must be analyzed rapidly and with accuracy.</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 Tracking Wildlife Across Remote Terrain AI-powered drones with computer vision monitor wildlife in remote or inaccessible terrain. Conservationists in Africa use drones to survey populations of elephants live-time as AI deduces the number of individuals and their movement.</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III. Natural Language Processing (NLP)</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NLP enables an AI system to process and understand human language and, therefore, helps with gathering information from literature, reports, and databases in biodiversity.</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 Automating Literature Reviews With the use of AI tools that use NLP, it is possible to analyze thousands of scientific papers to extract key information on species, ecosystems, and strategies for the conservation of biodiversity, whereby researchers can keep track of all work being developed in the area.</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endPar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pPr marL="158750" indent="0" algn="just">
              <a:lnSpc>
                <a:spcPct val="115000"/>
              </a:lnSpc>
              <a:spcBef>
                <a:spcPts val="1200"/>
              </a:spcBef>
              <a:spcAft>
                <a:spcPts val="800"/>
              </a:spcAft>
              <a:buNone/>
            </a:pPr>
            <a:r>
              <a:rPr lang="en-US" sz="1800" b="1" dirty="0">
                <a:solidFill>
                  <a:srgbClr val="000000"/>
                </a:solidFill>
                <a:effectLst/>
                <a:latin typeface="Arial" panose="020B0604020202020204" pitchFamily="34" charset="0"/>
                <a:ea typeface="Arial" panose="020B0604020202020204" pitchFamily="34" charset="0"/>
                <a:cs typeface="Arial" panose="020B0604020202020204" pitchFamily="34" charset="0"/>
              </a:rPr>
              <a:t>IV. Predictive Analytics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It is necessary to use AI in predictive analytics on biodiversity and changes in the health of the ecosystem. Using such data, AI models are able to predict the future scenarios with trends and changes in species distribution, ecosystem services, and environmental conditions based on historical and real-time data analysis.</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algn="just">
              <a:lnSpc>
                <a:spcPct val="115000"/>
              </a:lnSpc>
              <a:spcBef>
                <a:spcPts val="1200"/>
              </a:spcBef>
              <a:spcAft>
                <a:spcPts val="800"/>
              </a:spcAft>
            </a:pPr>
            <a:r>
              <a:rPr lang="en-US" sz="1800" dirty="0">
                <a:solidFill>
                  <a:srgbClr val="000000"/>
                </a:solidFill>
                <a:effectLst/>
                <a:latin typeface="Arial" panose="020B0604020202020204" pitchFamily="34" charset="0"/>
                <a:ea typeface="Arial" panose="020B0604020202020204" pitchFamily="34" charset="0"/>
                <a:cs typeface="Arial" panose="020B0604020202020204" pitchFamily="34" charset="0"/>
              </a:rPr>
              <a:t>Example: Predictions of Impact on Climate Change AI-driven climate models predict the impact of a rise in temperatures, change in rainfalls, and extreme patterns of weather on different species and ecosystems. Conserving the more vulnerable species for an uncertain future will be able to prepare.</a:t>
            </a:r>
            <a:endParaRPr lang="en-IN" sz="1800" dirty="0">
              <a:effectLst/>
              <a:latin typeface="Arial" panose="020B0604020202020204" pitchFamily="34" charset="0"/>
              <a:ea typeface="Calibri" panose="020F0502020204030204" pitchFamily="34" charset="0"/>
              <a:cs typeface="Gautami" panose="020B0502040204020203" pitchFamily="34" charset="0"/>
            </a:endParaRPr>
          </a:p>
          <a:p>
            <a:pPr marL="158750" indent="0">
              <a:buNone/>
            </a:pP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26747456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3</a:t>
            </a:fld>
            <a:endParaRPr lang="en-US" sz="1400" b="0" strike="noStrike" spc="-1">
              <a:latin typeface="Times New Roman"/>
            </a:endParaRPr>
          </a:p>
        </p:txBody>
      </p:sp>
    </p:spTree>
    <p:extLst>
      <p:ext uri="{BB962C8B-B14F-4D97-AF65-F5344CB8AC3E}">
        <p14:creationId xmlns:p14="http://schemas.microsoft.com/office/powerpoint/2010/main" val="13818717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90377E-D5A1-E949-8ED9-BD2344DA01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F06203-E9A8-75BE-01B9-7810C950CE54}"/>
              </a:ext>
            </a:extLst>
          </p:cNvPr>
          <p:cNvSpPr>
            <a:spLocks noGrp="1" noRot="1" noChangeAspect="1"/>
          </p:cNvSpPr>
          <p:nvPr>
            <p:ph type="sldImg"/>
          </p:nvPr>
        </p:nvSpPr>
        <p:spPr>
          <a:xfrm>
            <a:off x="533400" y="763588"/>
            <a:ext cx="6704013" cy="3771900"/>
          </a:xfrm>
        </p:spPr>
      </p:sp>
      <p:sp>
        <p:nvSpPr>
          <p:cNvPr id="3" name="Notes Placeholder 2">
            <a:extLst>
              <a:ext uri="{FF2B5EF4-FFF2-40B4-BE49-F238E27FC236}">
                <a16:creationId xmlns:a16="http://schemas.microsoft.com/office/drawing/2014/main" id="{340090AD-F012-897C-349F-58C59F570269}"/>
              </a:ext>
            </a:extLst>
          </p:cNvPr>
          <p:cNvSpPr>
            <a:spLocks noGrp="1"/>
          </p:cNvSpPr>
          <p:nvPr>
            <p:ph type="body" idx="1"/>
          </p:nvPr>
        </p:nvSpPr>
        <p:spPr/>
        <p:txBody>
          <a:bodyPr/>
          <a:lstStyle/>
          <a:p>
            <a:pPr marL="158750" indent="0">
              <a:buNone/>
            </a:pPr>
            <a:endParaRPr lang="en-US">
              <a:latin typeface="Calibri"/>
              <a:cs typeface="Calibri"/>
            </a:endParaRPr>
          </a:p>
        </p:txBody>
      </p:sp>
      <p:sp>
        <p:nvSpPr>
          <p:cNvPr id="4" name="Slide Number Placeholder 3">
            <a:extLst>
              <a:ext uri="{FF2B5EF4-FFF2-40B4-BE49-F238E27FC236}">
                <a16:creationId xmlns:a16="http://schemas.microsoft.com/office/drawing/2014/main" id="{932A00D6-C531-7F79-B94D-520813AFCAAF}"/>
              </a:ext>
            </a:extLst>
          </p:cNvPr>
          <p:cNvSpPr>
            <a:spLocks noGrp="1"/>
          </p:cNvSpPr>
          <p:nvPr>
            <p:ph type="sldNum"/>
          </p:nvPr>
        </p:nvSpPr>
        <p:spPr/>
        <p:txBody>
          <a:bodyPr/>
          <a:lstStyle/>
          <a:p>
            <a:pPr algn="r"/>
            <a:fld id="{023E65BA-FB28-47C4-A217-44F00343302E}" type="slidenum">
              <a:rPr lang="en-US" sz="1400" b="0" strike="noStrike" spc="-1">
                <a:latin typeface="Times New Roman"/>
              </a:rPr>
              <a:t>30</a:t>
            </a:fld>
            <a:endParaRPr lang="en-US" sz="1400" b="0" strike="noStrike" spc="-1">
              <a:latin typeface="Times New Roman"/>
            </a:endParaRPr>
          </a:p>
        </p:txBody>
      </p:sp>
    </p:spTree>
    <p:extLst>
      <p:ext uri="{BB962C8B-B14F-4D97-AF65-F5344CB8AC3E}">
        <p14:creationId xmlns:p14="http://schemas.microsoft.com/office/powerpoint/2010/main" val="23118541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10891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14460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198183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2316994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These schemes provide funding support, mentorship, and resources to startups, including green startups.</a:t>
            </a:r>
          </a:p>
          <a:p>
            <a:r>
              <a:rPr lang="en-IN" dirty="0"/>
              <a:t>Special focus on underrepresented groups, encouraging inclusivity in green entrepreneurship.</a:t>
            </a:r>
          </a:p>
          <a:p>
            <a:endParaRPr lang="en-IN" dirty="0"/>
          </a:p>
          <a:p>
            <a:r>
              <a:rPr lang="en-IN" dirty="0"/>
              <a:t>Financial Incentives for Sustainable Practices:</a:t>
            </a:r>
          </a:p>
          <a:p>
            <a:r>
              <a:rPr lang="en-IN" dirty="0"/>
              <a:t>Subsidies and low-interest loans for companies adopting renewable energy and sustainable practices.</a:t>
            </a:r>
          </a:p>
          <a:p>
            <a:r>
              <a:rPr lang="en-IN" dirty="0"/>
              <a:t>Grants and tax breaks for research and development in green technologies.</a:t>
            </a:r>
          </a:p>
          <a:p>
            <a:endParaRPr lang="en-IN" dirty="0"/>
          </a:p>
          <a:p>
            <a:r>
              <a:rPr lang="en-IN" dirty="0"/>
              <a:t>Green Skill Development Program (GSDP):</a:t>
            </a:r>
          </a:p>
          <a:p>
            <a:r>
              <a:rPr lang="en-IN" dirty="0"/>
              <a:t>Government initiative to train and certify individuals in various green skills, fostering a skilled workforce for green industries.</a:t>
            </a:r>
          </a:p>
          <a:p>
            <a:r>
              <a:rPr lang="en-IN" dirty="0"/>
              <a:t>Courses on solar energy, waste management, organic farming, etc.</a:t>
            </a:r>
          </a:p>
          <a:p>
            <a:endParaRPr lang="en-IN" dirty="0"/>
          </a:p>
          <a:p>
            <a:r>
              <a:rPr lang="en-IN" dirty="0"/>
              <a:t>National Clean Energy Fund (NCEF):Finances innovative green projects aimed at reducing carbon emissions.</a:t>
            </a:r>
          </a:p>
          <a:p>
            <a:r>
              <a:rPr lang="en-IN" dirty="0"/>
              <a:t>Supports renewable energy projects, cleaner technologies, and waste-to-energy initiatives.</a:t>
            </a:r>
          </a:p>
          <a:p>
            <a:endParaRPr lang="en-IN" dirty="0"/>
          </a:p>
        </p:txBody>
      </p:sp>
    </p:spTree>
    <p:extLst>
      <p:ext uri="{BB962C8B-B14F-4D97-AF65-F5344CB8AC3E}">
        <p14:creationId xmlns:p14="http://schemas.microsoft.com/office/powerpoint/2010/main" val="12154758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Subsidies for Renewable Energy Projects</a:t>
            </a:r>
            <a:r>
              <a:rPr lang="en-US" dirty="0"/>
              <a:t>:</a:t>
            </a:r>
          </a:p>
          <a:p>
            <a:pPr>
              <a:buFont typeface="Arial" panose="020B0604020202020204" pitchFamily="34" charset="0"/>
              <a:buChar char="•"/>
            </a:pPr>
            <a:r>
              <a:rPr lang="en-US" dirty="0"/>
              <a:t>Financial assistance for installing solar panels, wind turbines, and other renewable energy sources.</a:t>
            </a:r>
          </a:p>
          <a:p>
            <a:pPr>
              <a:buFont typeface="Arial" panose="020B0604020202020204" pitchFamily="34" charset="0"/>
              <a:buChar char="•"/>
            </a:pPr>
            <a:r>
              <a:rPr lang="en-US" dirty="0"/>
              <a:t>Net metering policies allowing businesses to sell excess power back to the grid.</a:t>
            </a:r>
          </a:p>
          <a:p>
            <a:r>
              <a:rPr lang="en-US" b="1" dirty="0"/>
              <a:t>Tax Benefits for Eco-Friendly Businesses</a:t>
            </a:r>
            <a:r>
              <a:rPr lang="en-US" dirty="0"/>
              <a:t>:</a:t>
            </a:r>
          </a:p>
          <a:p>
            <a:pPr>
              <a:buFont typeface="Arial" panose="020B0604020202020204" pitchFamily="34" charset="0"/>
              <a:buChar char="•"/>
            </a:pPr>
            <a:r>
              <a:rPr lang="en-US" dirty="0"/>
              <a:t>Income tax deductions for companies using energy-efficient equipment and renewable energy sources.</a:t>
            </a:r>
          </a:p>
          <a:p>
            <a:pPr>
              <a:buFont typeface="Arial" panose="020B0604020202020204" pitchFamily="34" charset="0"/>
              <a:buChar char="•"/>
            </a:pPr>
            <a:r>
              <a:rPr lang="en-US" dirty="0"/>
              <a:t>GST reductions on eco-friendly products like electric vehicles, solar panels, and energy-saving appliances.</a:t>
            </a:r>
          </a:p>
          <a:p>
            <a:r>
              <a:rPr lang="en-US" b="1" dirty="0"/>
              <a:t>Public-Private Partnerships (PPP)</a:t>
            </a:r>
            <a:r>
              <a:rPr lang="en-US" dirty="0"/>
              <a:t>:</a:t>
            </a:r>
          </a:p>
          <a:p>
            <a:pPr>
              <a:buFont typeface="Arial" panose="020B0604020202020204" pitchFamily="34" charset="0"/>
              <a:buChar char="•"/>
            </a:pPr>
            <a:r>
              <a:rPr lang="en-US" dirty="0"/>
              <a:t>Collaboration between the government and private sector to develop and scale green technologies.</a:t>
            </a:r>
          </a:p>
          <a:p>
            <a:pPr>
              <a:buFont typeface="Arial" panose="020B0604020202020204" pitchFamily="34" charset="0"/>
              <a:buChar char="•"/>
            </a:pPr>
            <a:r>
              <a:rPr lang="en-US" dirty="0"/>
              <a:t>Examples include solar parks, green building initiatives, and waste management projects.</a:t>
            </a:r>
          </a:p>
          <a:p>
            <a:r>
              <a:rPr lang="en-US" b="1" dirty="0"/>
              <a:t>Swachh Bharat Abhiyan (Clean India Mission)</a:t>
            </a:r>
            <a:r>
              <a:rPr lang="en-US" dirty="0"/>
              <a:t>:</a:t>
            </a:r>
          </a:p>
          <a:p>
            <a:pPr>
              <a:buFont typeface="Arial" panose="020B0604020202020204" pitchFamily="34" charset="0"/>
              <a:buChar char="•"/>
            </a:pPr>
            <a:r>
              <a:rPr lang="en-US" dirty="0"/>
              <a:t>Promotes cleanliness and waste management across the country.</a:t>
            </a:r>
          </a:p>
          <a:p>
            <a:pPr>
              <a:buFont typeface="Arial" panose="020B0604020202020204" pitchFamily="34" charset="0"/>
              <a:buChar char="•"/>
            </a:pPr>
            <a:r>
              <a:rPr lang="en-US" dirty="0"/>
              <a:t>Provides funding and support for startups focusing on waste reduction, recycling, and sanitation.</a:t>
            </a:r>
          </a:p>
        </p:txBody>
      </p:sp>
    </p:spTree>
    <p:extLst>
      <p:ext uri="{BB962C8B-B14F-4D97-AF65-F5344CB8AC3E}">
        <p14:creationId xmlns:p14="http://schemas.microsoft.com/office/powerpoint/2010/main" val="11135033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4802910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038455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0226134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6359643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586877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667898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2419352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7169369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6359643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392480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3183162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254420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b="1" dirty="0"/>
              <a:t>Sustainable Development Goals (SDGs)</a:t>
            </a:r>
          </a:p>
          <a:p>
            <a:pPr>
              <a:buFont typeface="+mj-lt"/>
              <a:buAutoNum type="arabicPeriod"/>
            </a:pPr>
            <a:r>
              <a:rPr lang="en-US" b="1" dirty="0"/>
              <a:t>No Poverty:</a:t>
            </a:r>
            <a:r>
              <a:rPr lang="en-US" dirty="0"/>
              <a:t> End poverty in all its forms everywhere.</a:t>
            </a:r>
          </a:p>
          <a:p>
            <a:pPr>
              <a:buFont typeface="+mj-lt"/>
              <a:buAutoNum type="arabicPeriod"/>
            </a:pPr>
            <a:r>
              <a:rPr lang="en-US" b="1" dirty="0"/>
              <a:t>Zero Hunger:</a:t>
            </a:r>
            <a:r>
              <a:rPr lang="en-US" dirty="0"/>
              <a:t> End hunger, achieve food security, and promote sustainable agriculture.</a:t>
            </a:r>
          </a:p>
          <a:p>
            <a:pPr>
              <a:buFont typeface="+mj-lt"/>
              <a:buAutoNum type="arabicPeriod"/>
            </a:pPr>
            <a:r>
              <a:rPr lang="en-US" b="1" dirty="0"/>
              <a:t>Good Health and Well-being:</a:t>
            </a:r>
            <a:r>
              <a:rPr lang="en-US" dirty="0"/>
              <a:t> Ensure healthy lives and promote well-being for all.</a:t>
            </a:r>
          </a:p>
          <a:p>
            <a:pPr>
              <a:buFont typeface="+mj-lt"/>
              <a:buAutoNum type="arabicPeriod"/>
            </a:pPr>
            <a:r>
              <a:rPr lang="en-US" b="1" dirty="0"/>
              <a:t>Quality Education:</a:t>
            </a:r>
            <a:r>
              <a:rPr lang="en-US" dirty="0"/>
              <a:t> Ensure inclusive and equitable quality education.</a:t>
            </a:r>
          </a:p>
          <a:p>
            <a:pPr>
              <a:buFont typeface="+mj-lt"/>
              <a:buAutoNum type="arabicPeriod"/>
            </a:pPr>
            <a:r>
              <a:rPr lang="en-US" b="1" dirty="0"/>
              <a:t>Gender Equality:</a:t>
            </a:r>
            <a:r>
              <a:rPr lang="en-US" dirty="0"/>
              <a:t> Achieve gender equality and empower all women and girls.</a:t>
            </a:r>
          </a:p>
          <a:p>
            <a:pPr>
              <a:buFont typeface="+mj-lt"/>
              <a:buAutoNum type="arabicPeriod"/>
            </a:pPr>
            <a:r>
              <a:rPr lang="en-US" b="1" dirty="0"/>
              <a:t>Clean Water and Sanitation:</a:t>
            </a:r>
            <a:r>
              <a:rPr lang="en-US" dirty="0"/>
              <a:t> Ensure availability and sustainable management of water and sanitation.</a:t>
            </a:r>
          </a:p>
          <a:p>
            <a:pPr>
              <a:buFont typeface="+mj-lt"/>
              <a:buAutoNum type="arabicPeriod"/>
            </a:pPr>
            <a:r>
              <a:rPr lang="en-US" b="1" dirty="0"/>
              <a:t>Affordable and Clean Energy:</a:t>
            </a:r>
            <a:r>
              <a:rPr lang="en-US" dirty="0"/>
              <a:t> Ensure access to affordable, reliable, sustainable, and modern energy.</a:t>
            </a:r>
          </a:p>
          <a:p>
            <a:pPr>
              <a:buFont typeface="+mj-lt"/>
              <a:buAutoNum type="arabicPeriod"/>
            </a:pPr>
            <a:r>
              <a:rPr lang="en-US" b="1" dirty="0"/>
              <a:t>Decent Work and Economic Growth:</a:t>
            </a:r>
            <a:r>
              <a:rPr lang="en-US" dirty="0"/>
              <a:t> Promote sustained, inclusive, and sustainable economic growth.</a:t>
            </a:r>
          </a:p>
          <a:p>
            <a:pPr>
              <a:buFont typeface="+mj-lt"/>
              <a:buAutoNum type="arabicPeriod"/>
            </a:pPr>
            <a:r>
              <a:rPr lang="en-US" b="1" dirty="0"/>
              <a:t>Industry, Innovation, and Infrastructure:</a:t>
            </a:r>
            <a:r>
              <a:rPr lang="en-US" dirty="0"/>
              <a:t> Build resilient infrastructure, promote inclusive industrialization.</a:t>
            </a:r>
          </a:p>
          <a:p>
            <a:pPr>
              <a:buFont typeface="+mj-lt"/>
              <a:buAutoNum type="arabicPeriod"/>
            </a:pPr>
            <a:r>
              <a:rPr lang="en-US" b="1" dirty="0"/>
              <a:t>Reduced Inequalities:</a:t>
            </a:r>
            <a:r>
              <a:rPr lang="en-US" dirty="0"/>
              <a:t> Reduce inequality within and among countries.</a:t>
            </a:r>
          </a:p>
          <a:p>
            <a:pPr>
              <a:buFont typeface="+mj-lt"/>
              <a:buAutoNum type="arabicPeriod"/>
            </a:pPr>
            <a:r>
              <a:rPr lang="en-US" b="1" dirty="0"/>
              <a:t>Sustainable Cities and Communities:</a:t>
            </a:r>
            <a:r>
              <a:rPr lang="en-US" dirty="0"/>
              <a:t> Make cities and human settlements inclusive and sustainable.</a:t>
            </a:r>
          </a:p>
          <a:p>
            <a:pPr>
              <a:buFont typeface="+mj-lt"/>
              <a:buAutoNum type="arabicPeriod"/>
            </a:pPr>
            <a:r>
              <a:rPr lang="en-US" b="1" dirty="0"/>
              <a:t>Responsible Consumption and Production:</a:t>
            </a:r>
            <a:r>
              <a:rPr lang="en-US" dirty="0"/>
              <a:t> Ensure sustainable consumption and production patterns.</a:t>
            </a:r>
          </a:p>
          <a:p>
            <a:pPr>
              <a:buFont typeface="+mj-lt"/>
              <a:buAutoNum type="arabicPeriod"/>
            </a:pPr>
            <a:r>
              <a:rPr lang="en-US" b="1" dirty="0"/>
              <a:t>Climate Action:</a:t>
            </a:r>
            <a:r>
              <a:rPr lang="en-US" dirty="0"/>
              <a:t> Take urgent action to combat climate change and its impacts.</a:t>
            </a:r>
          </a:p>
          <a:p>
            <a:pPr>
              <a:buFont typeface="+mj-lt"/>
              <a:buAutoNum type="arabicPeriod"/>
            </a:pPr>
            <a:r>
              <a:rPr lang="en-US" b="1" dirty="0"/>
              <a:t>Life Below Water:</a:t>
            </a:r>
            <a:r>
              <a:rPr lang="en-US" dirty="0"/>
              <a:t> Conserve and sustainably use oceans and marine resources.</a:t>
            </a:r>
          </a:p>
          <a:p>
            <a:pPr>
              <a:buFont typeface="+mj-lt"/>
              <a:buAutoNum type="arabicPeriod"/>
            </a:pPr>
            <a:r>
              <a:rPr lang="en-US" b="1" dirty="0"/>
              <a:t>Life on Land:</a:t>
            </a:r>
            <a:r>
              <a:rPr lang="en-US" dirty="0"/>
              <a:t> Protect, restore, and promote sustainable use of terrestrial ecosystems.</a:t>
            </a:r>
          </a:p>
          <a:p>
            <a:pPr>
              <a:buFont typeface="+mj-lt"/>
              <a:buAutoNum type="arabicPeriod"/>
            </a:pPr>
            <a:r>
              <a:rPr lang="en-US" b="1" dirty="0"/>
              <a:t>Peace, Justice, and Strong Institutions:</a:t>
            </a:r>
            <a:r>
              <a:rPr lang="en-US" dirty="0"/>
              <a:t> Promote peaceful societies and access to justice for all.</a:t>
            </a:r>
          </a:p>
          <a:p>
            <a:pPr>
              <a:buFont typeface="+mj-lt"/>
              <a:buAutoNum type="arabicPeriod"/>
            </a:pPr>
            <a:r>
              <a:rPr lang="en-US" b="1" dirty="0"/>
              <a:t>Partnerships for the Goals:</a:t>
            </a:r>
            <a:r>
              <a:rPr lang="en-US" dirty="0"/>
              <a:t> Strengthen global partnerships to support and achieve the goals.</a:t>
            </a:r>
          </a:p>
          <a:p>
            <a:r>
              <a:rPr lang="en-US" b="1" dirty="0"/>
              <a:t>Paris Agreement</a:t>
            </a:r>
          </a:p>
          <a:p>
            <a:pPr>
              <a:buFont typeface="+mj-lt"/>
              <a:buAutoNum type="arabicPeriod"/>
            </a:pPr>
            <a:r>
              <a:rPr lang="en-US" b="1" dirty="0"/>
              <a:t>Limit Global Warming:</a:t>
            </a:r>
            <a:r>
              <a:rPr lang="en-US" dirty="0"/>
              <a:t> Keep the </a:t>
            </a:r>
            <a:r>
              <a:rPr lang="en-US" b="1" dirty="0"/>
              <a:t>global temperature rise well below 2°C</a:t>
            </a:r>
            <a:r>
              <a:rPr lang="en-US" dirty="0"/>
              <a:t>, ideally limiting it to </a:t>
            </a:r>
            <a:r>
              <a:rPr lang="en-US" b="1" dirty="0"/>
              <a:t>1.5°C</a:t>
            </a:r>
            <a:r>
              <a:rPr lang="en-US" dirty="0"/>
              <a:t> above pre-industrial levels.</a:t>
            </a:r>
          </a:p>
          <a:p>
            <a:pPr>
              <a:buFont typeface="+mj-lt"/>
              <a:buAutoNum type="arabicPeriod"/>
            </a:pPr>
            <a:r>
              <a:rPr lang="en-US" b="1" dirty="0"/>
              <a:t>Enhance Climate Resilience:</a:t>
            </a:r>
            <a:r>
              <a:rPr lang="en-US" dirty="0"/>
              <a:t> Increase the </a:t>
            </a:r>
            <a:r>
              <a:rPr lang="en-US" b="1" dirty="0"/>
              <a:t>ability to adapt</a:t>
            </a:r>
            <a:r>
              <a:rPr lang="en-US" dirty="0"/>
              <a:t> to adverse impacts of climate change.</a:t>
            </a:r>
          </a:p>
          <a:p>
            <a:pPr>
              <a:buFont typeface="+mj-lt"/>
              <a:buAutoNum type="arabicPeriod"/>
            </a:pPr>
            <a:r>
              <a:rPr lang="en-US" b="1" dirty="0"/>
              <a:t>Finance Flows:</a:t>
            </a:r>
            <a:r>
              <a:rPr lang="en-US" dirty="0"/>
              <a:t> Align global financial flows with </a:t>
            </a:r>
            <a:r>
              <a:rPr lang="en-US" b="1" dirty="0"/>
              <a:t>low-emission and climate-resilient development pathways</a:t>
            </a:r>
            <a:r>
              <a:rPr lang="en-US" dirty="0"/>
              <a:t>.</a:t>
            </a:r>
          </a:p>
          <a:p>
            <a:pPr>
              <a:buFont typeface="+mj-lt"/>
              <a:buAutoNum type="arabicPeriod"/>
            </a:pPr>
            <a:r>
              <a:rPr lang="en-US" b="1" dirty="0"/>
              <a:t>Nationally Determined Contributions (NDCs):</a:t>
            </a:r>
            <a:r>
              <a:rPr lang="en-US" dirty="0"/>
              <a:t> Countries submit their own </a:t>
            </a:r>
            <a:r>
              <a:rPr lang="en-US" b="1" dirty="0"/>
              <a:t>climate action plans</a:t>
            </a:r>
            <a:r>
              <a:rPr lang="en-US" dirty="0"/>
              <a:t> and update them every </a:t>
            </a:r>
            <a:r>
              <a:rPr lang="en-US" b="1" dirty="0"/>
              <a:t>5 years</a:t>
            </a:r>
            <a:r>
              <a:rPr lang="en-US" dirty="0"/>
              <a:t>.</a:t>
            </a:r>
          </a:p>
          <a:p>
            <a:pPr>
              <a:buFont typeface="+mj-lt"/>
              <a:buAutoNum type="arabicPeriod"/>
            </a:pPr>
            <a:r>
              <a:rPr lang="en-US" b="1" dirty="0"/>
              <a:t>Global </a:t>
            </a:r>
            <a:r>
              <a:rPr lang="en-US" b="1" dirty="0" err="1"/>
              <a:t>Stocktake</a:t>
            </a:r>
            <a:r>
              <a:rPr lang="en-US" b="1" dirty="0"/>
              <a:t>:</a:t>
            </a:r>
            <a:r>
              <a:rPr lang="en-US" dirty="0"/>
              <a:t> A </a:t>
            </a:r>
            <a:r>
              <a:rPr lang="en-US" b="1" dirty="0"/>
              <a:t>review process</a:t>
            </a:r>
            <a:r>
              <a:rPr lang="en-US" dirty="0"/>
              <a:t> every 5 years to assess collective progress.</a:t>
            </a:r>
          </a:p>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Sustainable Practices and Resource Management</a:t>
            </a:r>
          </a:p>
          <a:p>
            <a:pPr marL="171450" indent="-171450"/>
            <a:r>
              <a:rPr lang="en-US" b="0"/>
              <a:t>Sustainability is the need satisfaction of the current generation without risking the ability of future generations to meet their needs.</a:t>
            </a:r>
          </a:p>
          <a:p>
            <a:pPr marL="171450" indent="-171450"/>
            <a:r>
              <a:rPr lang="en-US" b="0"/>
              <a:t>Though it is a relatively new word, the definition of sustainability credited comes from Our Common Future, a report from 1987 by the United Nations (U.N.) Brundtland Commission. This landmark report was the culmination of years of data gathering and hearings with scientists, researchers, industry leaders, and governments around the world. It concluded that, to be able to solve diverse global environmental crises, the world needed to treat them as "interlocking crises" that must be addressed with holistic, sustainable solutions.</a:t>
            </a:r>
          </a:p>
          <a:p>
            <a:pPr marL="171450" indent="-171450"/>
            <a:r>
              <a:rPr lang="en-US" b="0"/>
              <a:t>Clearly, sustainability is important to making our world habitable. However, for us to successfully take action to achieve a healthy balance between human needs and the capabilities of the Earth, there must be actual strides on waste reduction, conservation of natural resources, and keeping ecosystems healthy. Fortunately, people, organizations, and governments around the world set ambitious goals for doing this.</a:t>
            </a:r>
          </a:p>
          <a:p>
            <a:pPr marL="171450" indent="-171450"/>
            <a:endParaRPr lang="en-US" b="0"/>
          </a:p>
          <a:p>
            <a:pPr marL="0" indent="0">
              <a:buNone/>
            </a:pPr>
            <a:r>
              <a:rPr lang="en-US" b="1"/>
              <a:t>Why is Sustainability Important?</a:t>
            </a:r>
          </a:p>
          <a:p>
            <a:pPr marL="0" indent="0">
              <a:buNone/>
            </a:pPr>
            <a:r>
              <a:rPr lang="en-US" b="0"/>
              <a:t>Sustainability is pivotal for several reasons, ranging from environmental protection to promoting social equity and economic stability. Some key points regarding the importance of sustainability are:</a:t>
            </a:r>
          </a:p>
          <a:p>
            <a:pPr marL="171450" indent="-171450"/>
            <a:r>
              <a:rPr lang="en-US" b="1"/>
              <a:t>Environmental preservation: </a:t>
            </a:r>
            <a:r>
              <a:rPr lang="en-US" b="0"/>
              <a:t>This lies at the heart of the sustainability approach, where there should be responsible use of natural resources including, but not limited to, water, forests, and minerals so that these things are not depleted. Essential factors with regard to attaining this sustainability include cutting down greenhouse gas emissions as well as reliance on renewable energy to combat climate change.</a:t>
            </a:r>
          </a:p>
          <a:p>
            <a:pPr marL="171450" indent="-171450"/>
            <a:r>
              <a:rPr lang="en-US" b="1"/>
              <a:t>Sustainable economic development: </a:t>
            </a:r>
            <a:r>
              <a:rPr lang="en-US" b="0"/>
              <a:t>Sustainability can lead to sustainable and steady long-run economic growth due to innovation and efficiency. For instance, clean technology and renewable energy sources can directly create employment.</a:t>
            </a:r>
          </a:p>
          <a:p>
            <a:pPr marL="171450" indent="-171450"/>
            <a:r>
              <a:rPr lang="en-US" b="1"/>
              <a:t>Equity and social justice: </a:t>
            </a:r>
            <a:r>
              <a:rPr lang="en-US" b="0"/>
              <a:t>Social sustainability talks about equity and social justice, with the passage of time forwarding to developing a quality life for everyone, starting off with basic services such as health and education. Instead, they talk about equity and inclusion that try to narrow the differences in social and economic terms between the social classes.</a:t>
            </a:r>
          </a:p>
          <a:p>
            <a:pPr marL="171450" indent="-171450"/>
            <a:r>
              <a:rPr lang="en-US" b="1"/>
              <a:t>Resilience and adaptation: </a:t>
            </a:r>
            <a:r>
              <a:rPr lang="en-US" b="0"/>
              <a:t>Sustainability enables the production of more resilient societies and economies that are better prepared to face unforeseen crises such as natural disasters or recessions and depressions.</a:t>
            </a:r>
          </a:p>
          <a:p>
            <a:pPr marL="171450" indent="-171450"/>
            <a:r>
              <a:rPr lang="en-US" b="1"/>
              <a:t>Legacy for future generations: </a:t>
            </a:r>
            <a:r>
              <a:rPr lang="en-US" b="0"/>
              <a:t>This is premised on the principle of sustainable development whereby present needs are met without compromising the ability of future generations to meet their own needs.</a:t>
            </a:r>
          </a:p>
          <a:p>
            <a:pPr marL="171450" indent="-171450"/>
            <a:r>
              <a:rPr lang="en-US" b="1"/>
              <a:t>Awareness and education: </a:t>
            </a:r>
            <a:r>
              <a:rPr lang="en-US" b="0"/>
              <a:t>It also promotes greater knowledge and awareness on human impacts on the world, this has the potential to result in long-term positive behavioral changes over time.</a:t>
            </a:r>
          </a:p>
          <a:p>
            <a:pPr marL="0" indent="0">
              <a:buNone/>
            </a:pPr>
            <a:endParaRPr lang="en-US" b="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27457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just">
              <a:lnSpc>
                <a:spcPct val="107000"/>
              </a:lnSpc>
              <a:spcBef>
                <a:spcPts val="200"/>
              </a:spcBef>
              <a:buNone/>
            </a:pPr>
            <a:r>
              <a:rPr lang="en-US" sz="1800" b="1">
                <a:solidFill>
                  <a:srgbClr val="002060"/>
                </a:solidFill>
                <a:effectLst/>
                <a:latin typeface="Arial" panose="020B0604020202020204" pitchFamily="34" charset="0"/>
                <a:ea typeface="MS Gothic" panose="020B0609070205080204" pitchFamily="49" charset="-128"/>
                <a:cs typeface="Gautami" panose="020B0502040204020203" pitchFamily="34" charset="0"/>
              </a:rPr>
              <a:t>Types of Sustainability</a:t>
            </a:r>
            <a:endParaRPr lang="en-IN" sz="1800" b="1">
              <a:solidFill>
                <a:srgbClr val="002060"/>
              </a:solidFill>
              <a:effectLst/>
              <a:latin typeface="Arial" panose="020B0604020202020204" pitchFamily="34" charset="0"/>
              <a:ea typeface="MS Gothic" panose="020B0609070205080204" pitchFamily="49" charset="-128"/>
              <a:cs typeface="Gautami" panose="020B0502040204020203" pitchFamily="34" charset="0"/>
            </a:endParaRPr>
          </a:p>
          <a:p>
            <a:pPr algn="just">
              <a:lnSpc>
                <a:spcPct val="115000"/>
              </a:lnSpc>
            </a:pPr>
            <a:r>
              <a:rPr lang="en-IN" sz="1800">
                <a:solidFill>
                  <a:srgbClr val="000000"/>
                </a:solidFill>
                <a:effectLst/>
                <a:latin typeface="Arial" panose="020B0604020202020204" pitchFamily="34" charset="0"/>
                <a:ea typeface="Arial" panose="020B0604020202020204" pitchFamily="34" charset="0"/>
              </a:rPr>
              <a:t>According to the report compiled by the Intergovernmental Panel on Climate Change, even if the emissions of greenhouse gases are drastically cut off as of today, global warming is still likely to reach 1.5°C soon. This global warming might bring disastrous consequences, such as melting glaciers, disappearance of animal and plant species, start of forest fire and drought, etc.</a:t>
            </a:r>
            <a:endParaRPr lang="en-IN" sz="1800">
              <a:effectLst/>
              <a:latin typeface="Times New Roman" panose="02020603050405020304" pitchFamily="18" charset="0"/>
              <a:ea typeface="Times New Roman" panose="02020603050405020304" pitchFamily="18" charset="0"/>
            </a:endParaRPr>
          </a:p>
          <a:p>
            <a:pPr algn="just">
              <a:lnSpc>
                <a:spcPct val="115000"/>
              </a:lnSpc>
            </a:pPr>
            <a:r>
              <a:rPr lang="en-IN" sz="1800">
                <a:solidFill>
                  <a:srgbClr val="000000"/>
                </a:solidFill>
                <a:effectLst/>
                <a:latin typeface="Arial" panose="020B0604020202020204" pitchFamily="34" charset="0"/>
                <a:ea typeface="Arial" panose="020B0604020202020204" pitchFamily="34" charset="0"/>
              </a:rPr>
              <a:t>Therefore, human being as well as business entities are significantly involved in the fight against climate changes and many activities for sustainability. Sustainability, however is not environmental only; sustainability has to be brought about in many other ways also. In this context, it would like to be highlighted that sustainability assumes various forms.</a:t>
            </a:r>
            <a:endParaRPr lang="en-IN" sz="1800">
              <a:effectLst/>
              <a:latin typeface="Times New Roman" panose="02020603050405020304" pitchFamily="18" charset="0"/>
              <a:ea typeface="Times New Roman" panose="02020603050405020304" pitchFamily="18" charset="0"/>
            </a:endParaRPr>
          </a:p>
          <a:p>
            <a:pPr algn="just">
              <a:lnSpc>
                <a:spcPct val="115000"/>
              </a:lnSpc>
            </a:pPr>
            <a:r>
              <a:rPr lang="en-IN" sz="1800">
                <a:solidFill>
                  <a:srgbClr val="000000"/>
                </a:solidFill>
                <a:effectLst/>
                <a:latin typeface="Arial" panose="020B0604020202020204" pitchFamily="34" charset="0"/>
                <a:ea typeface="Arial" panose="020B0604020202020204" pitchFamily="34" charset="0"/>
              </a:rPr>
              <a:t>The three pillars of Sustainability are Environmental Sustainability, Economic Sustainability and Social Sustainability.</a:t>
            </a:r>
          </a:p>
          <a:p>
            <a:pPr marL="158750" indent="0" algn="just">
              <a:lnSpc>
                <a:spcPct val="115000"/>
              </a:lnSpc>
              <a:buNone/>
            </a:pPr>
            <a:endParaRPr lang="en-IN" sz="1800">
              <a:solidFill>
                <a:srgbClr val="000000"/>
              </a:solidFill>
              <a:effectLst/>
              <a:latin typeface="Arial" panose="020B0604020202020204" pitchFamily="34" charset="0"/>
              <a:ea typeface="Times New Roman" panose="02020603050405020304" pitchFamily="18" charset="0"/>
            </a:endParaRPr>
          </a:p>
          <a:p>
            <a:pPr marL="158750" indent="0" algn="just">
              <a:lnSpc>
                <a:spcPct val="107000"/>
              </a:lnSpc>
              <a:spcBef>
                <a:spcPts val="200"/>
              </a:spcBef>
              <a:buNone/>
            </a:pPr>
            <a:r>
              <a:rPr lang="en-IN" sz="1800" b="1">
                <a:effectLst/>
                <a:latin typeface="Arial" panose="020B0604020202020204" pitchFamily="34" charset="0"/>
                <a:ea typeface="MS Gothic" panose="020B0609070205080204" pitchFamily="49" charset="-128"/>
                <a:cs typeface="Gautami" panose="020B0502040204020203" pitchFamily="34" charset="0"/>
              </a:rPr>
              <a:t>Environmental sustainability</a:t>
            </a:r>
          </a:p>
          <a:p>
            <a:pPr algn="just">
              <a:lnSpc>
                <a:spcPct val="115000"/>
              </a:lnSpc>
            </a:pPr>
            <a:r>
              <a:rPr lang="en-IN" sz="1800">
                <a:solidFill>
                  <a:srgbClr val="000000"/>
                </a:solidFill>
                <a:effectLst/>
                <a:latin typeface="Arial" panose="020B0604020202020204" pitchFamily="34" charset="0"/>
                <a:ea typeface="Arial" panose="020B0604020202020204" pitchFamily="34" charset="0"/>
              </a:rPr>
              <a:t>Environmental sustainability focuses on the conservation of biodiversity without giving up economic and social development. Foundations of Environmental Sustainability: Preserve water, save energy, reduce waste, use recyclable packs, limit or eliminate usage of plastics, sustainable transport, reuse paper, flora and fauna preservation. </a:t>
            </a:r>
            <a:endParaRPr lang="en-IN" sz="1800">
              <a:effectLst/>
              <a:latin typeface="Times New Roman" panose="02020603050405020304" pitchFamily="18" charset="0"/>
              <a:ea typeface="Times New Roman" panose="02020603050405020304" pitchFamily="18" charset="0"/>
            </a:endParaRPr>
          </a:p>
          <a:p>
            <a:pPr algn="just">
              <a:lnSpc>
                <a:spcPct val="115000"/>
              </a:lnSpc>
            </a:pPr>
            <a:r>
              <a:rPr lang="en-IN" sz="1800">
                <a:solidFill>
                  <a:srgbClr val="000000"/>
                </a:solidFill>
                <a:effectLst/>
                <a:latin typeface="Arial" panose="020B0604020202020204" pitchFamily="34" charset="0"/>
                <a:ea typeface="Arial" panose="020B0604020202020204" pitchFamily="34" charset="0"/>
              </a:rPr>
              <a:t>A great example of environmental sustainability is Swachh Bharat Abhiyan (Clean India Mission): This large-scale campaign aims to ensure sanitation and waste management, promoting a cleaner environment and improving public health.</a:t>
            </a:r>
          </a:p>
          <a:p>
            <a:pPr marL="158750" indent="0" algn="just">
              <a:lnSpc>
                <a:spcPct val="115000"/>
              </a:lnSpc>
              <a:buNone/>
            </a:pPr>
            <a:endParaRPr lang="en-IN" sz="1800">
              <a:solidFill>
                <a:srgbClr val="000000"/>
              </a:solidFill>
              <a:effectLst/>
              <a:latin typeface="Arial" panose="020B0604020202020204" pitchFamily="34" charset="0"/>
              <a:ea typeface="Times New Roman" panose="02020603050405020304" pitchFamily="18" charset="0"/>
            </a:endParaRPr>
          </a:p>
          <a:p>
            <a:pPr marL="158750" indent="0" algn="just">
              <a:lnSpc>
                <a:spcPct val="107000"/>
              </a:lnSpc>
              <a:spcBef>
                <a:spcPts val="200"/>
              </a:spcBef>
              <a:buNone/>
            </a:pPr>
            <a:r>
              <a:rPr lang="en-IN" sz="1800" b="1">
                <a:effectLst/>
                <a:latin typeface="Arial" panose="020B0604020202020204" pitchFamily="34" charset="0"/>
                <a:ea typeface="MS Gothic" panose="020B0609070205080204" pitchFamily="49" charset="-128"/>
                <a:cs typeface="Gautami" panose="020B0502040204020203" pitchFamily="34" charset="0"/>
              </a:rPr>
              <a:t>Economic sustainability</a:t>
            </a:r>
          </a:p>
          <a:p>
            <a:pPr algn="just">
              <a:lnSpc>
                <a:spcPct val="115000"/>
              </a:lnSpc>
            </a:pPr>
            <a:r>
              <a:rPr lang="en-IN" sz="1800">
                <a:solidFill>
                  <a:srgbClr val="000000"/>
                </a:solidFill>
                <a:effectLst/>
                <a:latin typeface="Arial" panose="020B0604020202020204" pitchFamily="34" charset="0"/>
                <a:ea typeface="Arial" panose="020B0604020202020204" pitchFamily="34" charset="0"/>
              </a:rPr>
              <a:t>In the case of a setting a company, the time that a company is developed involves setting the expenses and revenues. After a balance between these two factors is struck, the company makes profits. Economic sustainability is the ability of the organisation to responsibly utilize its resources and produce long-term profits.</a:t>
            </a:r>
            <a:endParaRPr lang="en-IN" sz="1800">
              <a:effectLst/>
              <a:latin typeface="Times New Roman" panose="02020603050405020304" pitchFamily="18" charset="0"/>
              <a:ea typeface="Times New Roman" panose="02020603050405020304" pitchFamily="18" charset="0"/>
            </a:endParaRPr>
          </a:p>
          <a:p>
            <a:pPr algn="just">
              <a:lnSpc>
                <a:spcPct val="115000"/>
              </a:lnSpc>
            </a:pPr>
            <a:r>
              <a:rPr lang="en-IN" sz="1800">
                <a:solidFill>
                  <a:srgbClr val="000000"/>
                </a:solidFill>
                <a:effectLst/>
                <a:latin typeface="Arial" panose="020B0604020202020204" pitchFamily="34" charset="0"/>
                <a:ea typeface="Arial" panose="020B0604020202020204" pitchFamily="34" charset="0"/>
              </a:rPr>
              <a:t>For example, Unilever is the company which, in 2010, started a program to maintain the set balance between sustainability and economic performance of the company. Some measures to maintain the set condition were raising package recycling, encouraging the usage of recycled materials, and campaigns regarding responsible consumption.</a:t>
            </a:r>
          </a:p>
          <a:p>
            <a:pPr algn="just">
              <a:lnSpc>
                <a:spcPct val="115000"/>
              </a:lnSpc>
            </a:pPr>
            <a:endParaRPr lang="en-IN" sz="1800">
              <a:solidFill>
                <a:srgbClr val="000000"/>
              </a:solidFill>
              <a:effectLst/>
              <a:latin typeface="Arial" panose="020B0604020202020204" pitchFamily="34" charset="0"/>
              <a:ea typeface="Times New Roman" panose="02020603050405020304" pitchFamily="18" charset="0"/>
            </a:endParaRPr>
          </a:p>
          <a:p>
            <a:pPr marL="158750" indent="0" algn="just">
              <a:lnSpc>
                <a:spcPct val="107000"/>
              </a:lnSpc>
              <a:spcBef>
                <a:spcPts val="200"/>
              </a:spcBef>
              <a:buNone/>
            </a:pPr>
            <a:r>
              <a:rPr lang="en-IN" sz="1800" b="1">
                <a:effectLst/>
                <a:latin typeface="Arial" panose="020B0604020202020204" pitchFamily="34" charset="0"/>
                <a:ea typeface="MS Gothic" panose="020B0609070205080204" pitchFamily="49" charset="-128"/>
                <a:cs typeface="Gautami" panose="020B0502040204020203" pitchFamily="34" charset="0"/>
              </a:rPr>
              <a:t>Social sustainability</a:t>
            </a:r>
          </a:p>
          <a:p>
            <a:pPr algn="just">
              <a:lnSpc>
                <a:spcPct val="115000"/>
              </a:lnSpc>
            </a:pPr>
            <a:r>
              <a:rPr lang="en-IN" sz="1800">
                <a:solidFill>
                  <a:srgbClr val="000000"/>
                </a:solidFill>
                <a:effectLst/>
                <a:latin typeface="Arial" panose="020B0604020202020204" pitchFamily="34" charset="0"/>
                <a:ea typeface="Arial" panose="020B0604020202020204" pitchFamily="34" charset="0"/>
              </a:rPr>
              <a:t>In any community in which economic activities are carried out in a specific environment, we find three interconnected forms of sustainability: environmental, economic, and social. In other words, social sustainability in particular has the goal of strengthening the cohesion and stability of specific social groups.</a:t>
            </a:r>
            <a:endParaRPr lang="en-IN" sz="1800">
              <a:effectLst/>
              <a:latin typeface="Times New Roman" panose="02020603050405020304" pitchFamily="18" charset="0"/>
              <a:ea typeface="Times New Roman" panose="02020603050405020304" pitchFamily="18" charset="0"/>
            </a:endParaRPr>
          </a:p>
          <a:p>
            <a:pPr algn="just">
              <a:lnSpc>
                <a:spcPct val="115000"/>
              </a:lnSpc>
            </a:pPr>
            <a:r>
              <a:rPr lang="en-IN" sz="1800">
                <a:solidFill>
                  <a:srgbClr val="000000"/>
                </a:solidFill>
                <a:effectLst/>
                <a:latin typeface="Arial" panose="020B0604020202020204" pitchFamily="34" charset="0"/>
                <a:ea typeface="Arial" panose="020B0604020202020204" pitchFamily="34" charset="0"/>
              </a:rPr>
              <a:t>The government runs several programs, such as Mahatma Gandhi National Rural Employment Guarantee Scheme, which provides employment and social security for disadvantage groups.</a:t>
            </a:r>
            <a:endParaRPr lang="en-IN" sz="1800">
              <a:effectLst/>
              <a:latin typeface="Times New Roman" panose="02020603050405020304" pitchFamily="18" charset="0"/>
              <a:ea typeface="Times New Roman" panose="02020603050405020304" pitchFamily="18" charset="0"/>
            </a:endParaRPr>
          </a:p>
          <a:p>
            <a:pPr algn="just">
              <a:lnSpc>
                <a:spcPct val="115000"/>
              </a:lnSpc>
              <a:spcBef>
                <a:spcPts val="1200"/>
              </a:spcBef>
              <a:spcAft>
                <a:spcPts val="800"/>
              </a:spcAft>
            </a:pPr>
            <a:r>
              <a:rPr lang="en-IN" sz="1800">
                <a:solidFill>
                  <a:srgbClr val="000000"/>
                </a:solidFill>
                <a:effectLst/>
                <a:latin typeface="Arial" panose="020B0604020202020204" pitchFamily="34" charset="0"/>
                <a:ea typeface="Arial" panose="020B0604020202020204" pitchFamily="34" charset="0"/>
              </a:rPr>
              <a:t>Programs like Ayushman Bharat offer millions of customers access to reduced healthcare, which has improved health access for the disadvantaged to quality medical care.</a:t>
            </a:r>
            <a:endParaRPr lang="en-IN" sz="1800">
              <a:effectLst/>
              <a:latin typeface="Times New Roman" panose="02020603050405020304" pitchFamily="18" charset="0"/>
              <a:ea typeface="Times New Roman" panose="02020603050405020304" pitchFamily="18" charset="0"/>
            </a:endParaRPr>
          </a:p>
          <a:p>
            <a:pPr algn="just">
              <a:lnSpc>
                <a:spcPct val="115000"/>
              </a:lnSpc>
            </a:pPr>
            <a:endParaRPr lang="en-IN" sz="1800">
              <a:effectLst/>
              <a:latin typeface="Times New Roman" panose="02020603050405020304" pitchFamily="18" charset="0"/>
              <a:ea typeface="Times New Roman" panose="02020603050405020304" pitchFamily="18" charset="0"/>
            </a:endParaRPr>
          </a:p>
          <a:p>
            <a:pPr marL="158750" indent="0" algn="just">
              <a:lnSpc>
                <a:spcPct val="115000"/>
              </a:lnSpc>
              <a:buNone/>
            </a:pPr>
            <a:endParaRPr lang="en-IN" sz="1800">
              <a:effectLst/>
              <a:latin typeface="Times New Roman" panose="02020603050405020304" pitchFamily="18" charset="0"/>
              <a:ea typeface="Times New Roman" panose="02020603050405020304" pitchFamily="18" charset="0"/>
            </a:endParaRPr>
          </a:p>
          <a:p>
            <a:pPr marL="158750" indent="0" algn="just">
              <a:lnSpc>
                <a:spcPct val="115000"/>
              </a:lnSpc>
              <a:buNone/>
            </a:pPr>
            <a:endParaRPr lang="en-IN" sz="1800">
              <a:effectLst/>
              <a:latin typeface="Times New Roman" panose="02020603050405020304" pitchFamily="18" charset="0"/>
              <a:ea typeface="Times New Roman" panose="02020603050405020304" pitchFamily="18" charset="0"/>
            </a:endParaRPr>
          </a:p>
          <a:p>
            <a:pPr marL="0" indent="0">
              <a:buNone/>
            </a:pPr>
            <a:endParaRPr lang="en-US" b="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14687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just">
              <a:lnSpc>
                <a:spcPct val="107000"/>
              </a:lnSpc>
              <a:spcBef>
                <a:spcPts val="200"/>
              </a:spcBef>
              <a:buNone/>
            </a:pPr>
            <a:r>
              <a:rPr lang="en-IN" sz="1800" b="1">
                <a:solidFill>
                  <a:srgbClr val="002060"/>
                </a:solidFill>
                <a:effectLst/>
                <a:latin typeface="Arial" panose="020B0604020202020204" pitchFamily="34" charset="0"/>
                <a:ea typeface="MS Gothic" panose="020B0609070205080204" pitchFamily="49" charset="-128"/>
                <a:cs typeface="Gautami" panose="020B0502040204020203" pitchFamily="34" charset="0"/>
              </a:rPr>
              <a:t>How to Apply the Three Pillars of Sustainability</a:t>
            </a:r>
          </a:p>
          <a:p>
            <a:pPr algn="just">
              <a:lnSpc>
                <a:spcPct val="107000"/>
              </a:lnSpc>
              <a:spcBef>
                <a:spcPts val="600"/>
              </a:spcBef>
              <a:spcAft>
                <a:spcPts val="1400"/>
              </a:spcAft>
            </a:pPr>
            <a:r>
              <a:rPr lang="en-IN" sz="1800">
                <a:effectLst/>
                <a:latin typeface="Arial" panose="020B0604020202020204" pitchFamily="34" charset="0"/>
                <a:ea typeface="Calibri" panose="020F0502020204030204" pitchFamily="34" charset="0"/>
                <a:cs typeface="Gautami" panose="020B0502040204020203" pitchFamily="34" charset="0"/>
              </a:rPr>
              <a:t>The three pillars of sustainability—environmental, social, and economic—are the key framework for making decisions about how much weight people, the planet, and prosperity will get. Each pillar needs to be interpreted differently, but a helpful way to consider the three pillars is by using it more as a checklist on which sustainable decision-making or analysis can be checked off in different areas.</a:t>
            </a:r>
          </a:p>
          <a:p>
            <a:pPr algn="just">
              <a:lnSpc>
                <a:spcPct val="107000"/>
              </a:lnSpc>
              <a:spcBef>
                <a:spcPts val="600"/>
              </a:spcBef>
              <a:spcAft>
                <a:spcPts val="1400"/>
              </a:spcAft>
            </a:pPr>
            <a:r>
              <a:rPr lang="en-IN" sz="1800" b="1">
                <a:effectLst/>
                <a:latin typeface="Arial" panose="020B0604020202020204" pitchFamily="34" charset="0"/>
                <a:ea typeface="Calibri" panose="020F0502020204030204" pitchFamily="34" charset="0"/>
                <a:cs typeface="Gautami" panose="020B0502040204020203" pitchFamily="34" charset="0"/>
              </a:rPr>
              <a:t>For example, think of the scenario where we were urban planners considering a new </a:t>
            </a:r>
            <a:r>
              <a:rPr lang="en-IN" sz="1800" b="1" err="1">
                <a:effectLst/>
                <a:latin typeface="Arial" panose="020B0604020202020204" pitchFamily="34" charset="0"/>
                <a:ea typeface="Calibri" panose="020F0502020204030204" pitchFamily="34" charset="0"/>
                <a:cs typeface="Gautami" panose="020B0502040204020203" pitchFamily="34" charset="0"/>
              </a:rPr>
              <a:t>curbside</a:t>
            </a:r>
            <a:r>
              <a:rPr lang="en-IN" sz="1800" b="1">
                <a:effectLst/>
                <a:latin typeface="Arial" panose="020B0604020202020204" pitchFamily="34" charset="0"/>
                <a:ea typeface="Calibri" panose="020F0502020204030204" pitchFamily="34" charset="0"/>
                <a:cs typeface="Gautami" panose="020B0502040204020203" pitchFamily="34" charset="0"/>
              </a:rPr>
              <a:t> recycling program in our city. Let's apply the three pillars to ask relevant questions, considerations, and impacts:</a:t>
            </a:r>
          </a:p>
          <a:p>
            <a:pPr algn="just">
              <a:lnSpc>
                <a:spcPct val="107000"/>
              </a:lnSpc>
              <a:spcBef>
                <a:spcPts val="600"/>
              </a:spcBef>
              <a:spcAft>
                <a:spcPts val="1400"/>
              </a:spcAft>
            </a:pPr>
            <a:r>
              <a:rPr lang="en-IN" sz="1800" b="1">
                <a:effectLst/>
                <a:latin typeface="Arial" panose="020B0604020202020204" pitchFamily="34" charset="0"/>
                <a:ea typeface="Calibri" panose="020F0502020204030204" pitchFamily="34" charset="0"/>
                <a:cs typeface="Gautami" panose="020B0502040204020203" pitchFamily="34" charset="0"/>
              </a:rPr>
              <a:t>Environmental: </a:t>
            </a:r>
            <a:r>
              <a:rPr lang="en-IN" sz="1800">
                <a:effectLst/>
                <a:latin typeface="Arial" panose="020B0604020202020204" pitchFamily="34" charset="0"/>
                <a:ea typeface="Calibri" panose="020F0502020204030204" pitchFamily="34" charset="0"/>
                <a:cs typeface="Gautami" panose="020B0502040204020203" pitchFamily="34" charset="0"/>
              </a:rPr>
              <a:t>Does this initiative net positively on the environment? For example, is recycling more impactful on the environment, what are the environmental emissions as you drive around in a hopefully electric vehicle to pick up items? Indirect environmental impact?</a:t>
            </a:r>
          </a:p>
          <a:p>
            <a:pPr algn="just">
              <a:lnSpc>
                <a:spcPct val="107000"/>
              </a:lnSpc>
              <a:spcBef>
                <a:spcPts val="600"/>
              </a:spcBef>
              <a:spcAft>
                <a:spcPts val="1400"/>
              </a:spcAft>
            </a:pPr>
            <a:r>
              <a:rPr lang="en-IN" sz="1800" b="1">
                <a:effectLst/>
                <a:latin typeface="Arial" panose="020B0604020202020204" pitchFamily="34" charset="0"/>
                <a:ea typeface="Calibri" panose="020F0502020204030204" pitchFamily="34" charset="0"/>
                <a:cs typeface="Gautami" panose="020B0502040204020203" pitchFamily="34" charset="0"/>
              </a:rPr>
              <a:t>Social: </a:t>
            </a:r>
            <a:r>
              <a:rPr lang="en-IN" sz="1800">
                <a:effectLst/>
                <a:latin typeface="Arial" panose="020B0604020202020204" pitchFamily="34" charset="0"/>
                <a:ea typeface="Calibri" panose="020F0502020204030204" pitchFamily="34" charset="0"/>
                <a:cs typeface="Gautami" panose="020B0502040204020203" pitchFamily="34" charset="0"/>
              </a:rPr>
              <a:t>Is this initiative good for all people? Who benefits? Is it fair and equitable to everyone? Are there any unintended consequences or social impacts?</a:t>
            </a:r>
          </a:p>
          <a:p>
            <a:pPr algn="just">
              <a:lnSpc>
                <a:spcPct val="107000"/>
              </a:lnSpc>
              <a:spcBef>
                <a:spcPts val="600"/>
              </a:spcBef>
              <a:spcAft>
                <a:spcPts val="1400"/>
              </a:spcAft>
            </a:pPr>
            <a:r>
              <a:rPr lang="en-IN" sz="1800" b="1">
                <a:effectLst/>
                <a:latin typeface="Arial" panose="020B0604020202020204" pitchFamily="34" charset="0"/>
                <a:ea typeface="Calibri" panose="020F0502020204030204" pitchFamily="34" charset="0"/>
                <a:cs typeface="Gautami" panose="020B0502040204020203" pitchFamily="34" charset="0"/>
              </a:rPr>
              <a:t>Economic:</a:t>
            </a:r>
            <a:r>
              <a:rPr lang="en-IN" sz="1800">
                <a:effectLst/>
                <a:latin typeface="Arial" panose="020B0604020202020204" pitchFamily="34" charset="0"/>
                <a:ea typeface="Calibri" panose="020F0502020204030204" pitchFamily="34" charset="0"/>
                <a:cs typeface="Gautami" panose="020B0502040204020203" pitchFamily="34" charset="0"/>
              </a:rPr>
              <a:t> Is the project financially sustainable? For instance, if it costs us more money to recycle each item than we have in our program budget from taxes or other funding, our initiative might be great for the environment and society, but still not pass the economic sustainability test.</a:t>
            </a:r>
          </a:p>
          <a:p>
            <a:pPr algn="just">
              <a:lnSpc>
                <a:spcPct val="107000"/>
              </a:lnSpc>
              <a:spcBef>
                <a:spcPts val="600"/>
              </a:spcBef>
              <a:spcAft>
                <a:spcPts val="1400"/>
              </a:spcAft>
            </a:pPr>
            <a:r>
              <a:rPr lang="en-IN" sz="1800">
                <a:effectLst/>
                <a:latin typeface="Arial" panose="020B0604020202020204" pitchFamily="34" charset="0"/>
                <a:ea typeface="Calibri" panose="020F0502020204030204" pitchFamily="34" charset="0"/>
                <a:cs typeface="Gautami" panose="020B0502040204020203" pitchFamily="34" charset="0"/>
              </a:rPr>
              <a:t>The three pillars inside companies can be used as a guiding model toward strategy corporate social responsibility (CSR), social impact, ESG (environment social governance), and sustainability strategy, prioritization, and decision-making.</a:t>
            </a:r>
          </a:p>
          <a:p>
            <a:pPr algn="just">
              <a:lnSpc>
                <a:spcPct val="107000"/>
              </a:lnSpc>
              <a:spcBef>
                <a:spcPts val="600"/>
              </a:spcBef>
              <a:spcAft>
                <a:spcPts val="1400"/>
              </a:spcAft>
            </a:pPr>
            <a:r>
              <a:rPr lang="en-IN" sz="1800">
                <a:effectLst/>
                <a:latin typeface="Arial" panose="020B0604020202020204" pitchFamily="34" charset="0"/>
                <a:ea typeface="Calibri" panose="020F0502020204030204" pitchFamily="34" charset="0"/>
                <a:cs typeface="Gautami" panose="020B0502040204020203" pitchFamily="34" charset="0"/>
              </a:rPr>
              <a:t>Ultimately, when all the three pillars of sustainability are achieved and balanced, the governments, organizations, projects, and other initiatives towards the development would be more robust, resilient, long-lasting, and successful. Sustainable living is all of our collective responsibility, and the three pillars of sustainability can be a useful framework for making the right, sustainable decisions as well as asking and </a:t>
            </a:r>
            <a:r>
              <a:rPr lang="en-IN" sz="1800" err="1">
                <a:effectLst/>
                <a:latin typeface="Arial" panose="020B0604020202020204" pitchFamily="34" charset="0"/>
                <a:ea typeface="Calibri" panose="020F0502020204030204" pitchFamily="34" charset="0"/>
                <a:cs typeface="Gautami" panose="020B0502040204020203" pitchFamily="34" charset="0"/>
              </a:rPr>
              <a:t>analyzing</a:t>
            </a:r>
            <a:r>
              <a:rPr lang="en-IN" sz="1800">
                <a:effectLst/>
                <a:latin typeface="Arial" panose="020B0604020202020204" pitchFamily="34" charset="0"/>
                <a:ea typeface="Calibri" panose="020F0502020204030204" pitchFamily="34" charset="0"/>
                <a:cs typeface="Gautami" panose="020B0502040204020203" pitchFamily="34" charset="0"/>
              </a:rPr>
              <a:t> the right questions about what's truly sustainable.</a:t>
            </a:r>
          </a:p>
          <a:p>
            <a:pPr marL="0" indent="0">
              <a:buNone/>
            </a:pPr>
            <a:endParaRPr lang="en-US" b="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80434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just">
              <a:lnSpc>
                <a:spcPct val="107000"/>
              </a:lnSpc>
              <a:spcBef>
                <a:spcPts val="200"/>
              </a:spcBef>
              <a:buNone/>
            </a:pPr>
            <a:r>
              <a:rPr lang="en-IN" sz="1800" b="1">
                <a:solidFill>
                  <a:srgbClr val="002060"/>
                </a:solidFill>
                <a:effectLst/>
                <a:latin typeface="Arial" panose="020B0604020202020204" pitchFamily="34" charset="0"/>
                <a:ea typeface="MS Gothic" panose="020B0609070205080204" pitchFamily="49" charset="-128"/>
                <a:cs typeface="Gautami" panose="020B0502040204020203" pitchFamily="34" charset="0"/>
              </a:rPr>
              <a:t>Sustainable Practices for Resource Management</a:t>
            </a:r>
          </a:p>
          <a:p>
            <a:pPr algn="just">
              <a:lnSpc>
                <a:spcPct val="107000"/>
              </a:lnSpc>
              <a:spcBef>
                <a:spcPts val="600"/>
              </a:spcBef>
              <a:spcAft>
                <a:spcPts val="1400"/>
              </a:spcAft>
            </a:pPr>
            <a:r>
              <a:rPr lang="en-IN" sz="1800">
                <a:effectLst/>
                <a:latin typeface="Arial" panose="020B0604020202020204" pitchFamily="34" charset="0"/>
                <a:ea typeface="Calibri" panose="020F0502020204030204" pitchFamily="34" charset="0"/>
                <a:cs typeface="Gautami" panose="020B0502040204020203" pitchFamily="34" charset="0"/>
              </a:rPr>
              <a:t>Sustainable practices and resource management focus on using natural resources efficiently to meet current needs without compromising the ability of future generations to meet their own. This concept extends to both the personal and organizational levels, emphasizing the need for mindful consumption, waste reduction, and ecological stewardship. </a:t>
            </a:r>
          </a:p>
          <a:p>
            <a:pPr marL="158750" indent="0" algn="just">
              <a:lnSpc>
                <a:spcPct val="107000"/>
              </a:lnSpc>
              <a:spcBef>
                <a:spcPts val="600"/>
              </a:spcBef>
              <a:spcAft>
                <a:spcPts val="1400"/>
              </a:spcAft>
              <a:buNone/>
            </a:pPr>
            <a:r>
              <a:rPr lang="en-IN" sz="1800" b="1">
                <a:effectLst/>
                <a:latin typeface="Arial" panose="020B0604020202020204" pitchFamily="34" charset="0"/>
                <a:ea typeface="Calibri" panose="020F0502020204030204" pitchFamily="34" charset="0"/>
                <a:cs typeface="Gautami" panose="020B0502040204020203" pitchFamily="34" charset="0"/>
              </a:rPr>
              <a:t>Principles of Sustainable Resource Management</a:t>
            </a:r>
            <a:endParaRPr lang="en-IN" sz="1800">
              <a:effectLst/>
              <a:latin typeface="Arial" panose="020B0604020202020204" pitchFamily="34" charset="0"/>
              <a:ea typeface="Calibri" panose="020F0502020204030204" pitchFamily="34" charset="0"/>
              <a:cs typeface="Gautami" panose="020B0502040204020203" pitchFamily="34" charset="0"/>
            </a:endParaRPr>
          </a:p>
          <a:p>
            <a:pPr marL="742950" lvl="1" indent="-285750" algn="just">
              <a:lnSpc>
                <a:spcPct val="107000"/>
              </a:lnSpc>
              <a:spcBef>
                <a:spcPts val="600"/>
              </a:spcBef>
              <a:spcAft>
                <a:spcPts val="1400"/>
              </a:spcAft>
              <a:buSzPts val="1000"/>
              <a:tabLst>
                <a:tab pos="457200" algn="l"/>
              </a:tabLst>
            </a:pPr>
            <a:r>
              <a:rPr lang="en-IN" sz="1800" b="1">
                <a:effectLst/>
                <a:latin typeface="Arial" panose="020B0604020202020204" pitchFamily="34" charset="0"/>
                <a:ea typeface="Calibri" panose="020F0502020204030204" pitchFamily="34" charset="0"/>
                <a:cs typeface="Gautami" panose="020B0502040204020203" pitchFamily="34" charset="0"/>
              </a:rPr>
              <a:t>Resource Efficiency</a:t>
            </a:r>
            <a:r>
              <a:rPr lang="en-IN" sz="1800">
                <a:effectLst/>
                <a:latin typeface="Arial" panose="020B0604020202020204" pitchFamily="34" charset="0"/>
                <a:ea typeface="Calibri" panose="020F0502020204030204" pitchFamily="34" charset="0"/>
                <a:cs typeface="Gautami" panose="020B0502040204020203" pitchFamily="34" charset="0"/>
              </a:rPr>
              <a:t>: Optimizing the use of natural resources (energy, water, raw materials) to maximize their benefits and reduce waste.</a:t>
            </a:r>
          </a:p>
          <a:p>
            <a:pPr marL="742950" lvl="1" indent="-285750" algn="just">
              <a:lnSpc>
                <a:spcPct val="107000"/>
              </a:lnSpc>
              <a:spcBef>
                <a:spcPts val="600"/>
              </a:spcBef>
              <a:spcAft>
                <a:spcPts val="1400"/>
              </a:spcAft>
              <a:buSzPts val="1000"/>
              <a:tabLst>
                <a:tab pos="457200" algn="l"/>
              </a:tabLst>
            </a:pPr>
            <a:r>
              <a:rPr lang="en-IN" sz="1800" b="1">
                <a:effectLst/>
                <a:latin typeface="Arial" panose="020B0604020202020204" pitchFamily="34" charset="0"/>
                <a:ea typeface="Calibri" panose="020F0502020204030204" pitchFamily="34" charset="0"/>
                <a:cs typeface="Gautami" panose="020B0502040204020203" pitchFamily="34" charset="0"/>
              </a:rPr>
              <a:t>Circular Economy</a:t>
            </a:r>
            <a:r>
              <a:rPr lang="en-IN" sz="1800">
                <a:effectLst/>
                <a:latin typeface="Arial" panose="020B0604020202020204" pitchFamily="34" charset="0"/>
                <a:ea typeface="Calibri" panose="020F0502020204030204" pitchFamily="34" charset="0"/>
                <a:cs typeface="Gautami" panose="020B0502040204020203" pitchFamily="34" charset="0"/>
              </a:rPr>
              <a:t>: Transitioning from a linear economy (take, make, dispose) to a circular model, where resources are reused, repaired, and recycled to minimize waste.</a:t>
            </a:r>
          </a:p>
          <a:p>
            <a:pPr marL="742950" lvl="1" indent="-285750" algn="just">
              <a:lnSpc>
                <a:spcPct val="107000"/>
              </a:lnSpc>
              <a:spcBef>
                <a:spcPts val="600"/>
              </a:spcBef>
              <a:spcAft>
                <a:spcPts val="1400"/>
              </a:spcAft>
              <a:buSzPts val="1000"/>
              <a:tabLst>
                <a:tab pos="457200" algn="l"/>
              </a:tabLst>
            </a:pPr>
            <a:r>
              <a:rPr lang="en-IN" sz="1800" b="1">
                <a:effectLst/>
                <a:latin typeface="Arial" panose="020B0604020202020204" pitchFamily="34" charset="0"/>
                <a:ea typeface="Calibri" panose="020F0502020204030204" pitchFamily="34" charset="0"/>
                <a:cs typeface="Gautami" panose="020B0502040204020203" pitchFamily="34" charset="0"/>
              </a:rPr>
              <a:t>Life Cycle Assessment (LCA)</a:t>
            </a:r>
            <a:r>
              <a:rPr lang="en-IN" sz="1800">
                <a:effectLst/>
                <a:latin typeface="Arial" panose="020B0604020202020204" pitchFamily="34" charset="0"/>
                <a:ea typeface="Calibri" panose="020F0502020204030204" pitchFamily="34" charset="0"/>
                <a:cs typeface="Gautami" panose="020B0502040204020203" pitchFamily="34" charset="0"/>
              </a:rPr>
              <a:t>: Evaluating the environmental impact of a product or process from cradle to grave (production to disposal) and implementing strategies to reduce its footprint at each stage.</a:t>
            </a:r>
          </a:p>
          <a:p>
            <a:pPr marL="0" indent="0">
              <a:buNone/>
            </a:pPr>
            <a:endParaRPr lang="en-US" b="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84793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87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userDrawn="1">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266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670905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58C18A-94E2-AE13-8B06-BA9F6BD6DD31}"/>
              </a:ext>
            </a:extLst>
          </p:cNvPr>
          <p:cNvSpPr>
            <a:spLocks noGrp="1"/>
          </p:cNvSpPr>
          <p:nvPr>
            <p:ph type="dt" sz="half" idx="10"/>
          </p:nvPr>
        </p:nvSpPr>
        <p:spPr/>
        <p:txBody>
          <a:bodyPr/>
          <a:lstStyle/>
          <a:p>
            <a:fld id="{4DE8089E-5BFA-40F0-B876-ADFE03496B7F}" type="datetimeFigureOut">
              <a:rPr lang="en-IN" smtClean="0"/>
              <a:t>06-01-2025</a:t>
            </a:fld>
            <a:endParaRPr lang="en-IN"/>
          </a:p>
        </p:txBody>
      </p:sp>
      <p:sp>
        <p:nvSpPr>
          <p:cNvPr id="3" name="Footer Placeholder 2">
            <a:extLst>
              <a:ext uri="{FF2B5EF4-FFF2-40B4-BE49-F238E27FC236}">
                <a16:creationId xmlns:a16="http://schemas.microsoft.com/office/drawing/2014/main" id="{21E892B4-0FB0-425D-7C43-06BB328A91D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8D29878-4D45-882F-621F-195E0CE49B04}"/>
              </a:ext>
            </a:extLst>
          </p:cNvPr>
          <p:cNvSpPr>
            <a:spLocks noGrp="1"/>
          </p:cNvSpPr>
          <p:nvPr>
            <p:ph type="sldNum" sz="quarter" idx="12"/>
          </p:nvPr>
        </p:nvSpPr>
        <p:spPr/>
        <p:txBody>
          <a:bodyPr/>
          <a:lstStyle/>
          <a:p>
            <a:fld id="{CF63122C-94FD-45B7-812A-8C690DBDD321}" type="slidenum">
              <a:rPr lang="en-IN" smtClean="0"/>
              <a:t>‹#›</a:t>
            </a:fld>
            <a:endParaRPr lang="en-IN"/>
          </a:p>
        </p:txBody>
      </p:sp>
    </p:spTree>
    <p:extLst>
      <p:ext uri="{BB962C8B-B14F-4D97-AF65-F5344CB8AC3E}">
        <p14:creationId xmlns:p14="http://schemas.microsoft.com/office/powerpoint/2010/main" val="17156433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8">
            <a:alphaModFix/>
          </a:blip>
          <a:srcRect/>
          <a:stretch/>
        </p:blipFill>
        <p:spPr>
          <a:xfrm>
            <a:off x="10072688" y="78002"/>
            <a:ext cx="1800225" cy="575514"/>
          </a:xfrm>
          <a:prstGeom prst="rect">
            <a:avLst/>
          </a:prstGeom>
          <a:noFill/>
          <a:ln>
            <a:noFill/>
          </a:ln>
        </p:spPr>
      </p:pic>
      <p:sp>
        <p:nvSpPr>
          <p:cNvPr id="15" name="Rectangle 14">
            <a:extLst>
              <a:ext uri="{FF2B5EF4-FFF2-40B4-BE49-F238E27FC236}">
                <a16:creationId xmlns:a16="http://schemas.microsoft.com/office/drawing/2014/main" id="{E153E6A6-60E4-FE14-1CBC-8CC211274D1C}"/>
              </a:ext>
            </a:extLst>
          </p:cNvPr>
          <p:cNvSpPr/>
          <p:nvPr userDrawn="1"/>
        </p:nvSpPr>
        <p:spPr>
          <a:xfrm>
            <a:off x="1" y="0"/>
            <a:ext cx="9829800" cy="717630"/>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2C7CE881-772B-9023-3054-4B219B75D755}"/>
              </a:ext>
            </a:extLst>
          </p:cNvPr>
          <p:cNvSpPr/>
          <p:nvPr userDrawn="1"/>
        </p:nvSpPr>
        <p:spPr>
          <a:xfrm>
            <a:off x="9888967" y="-419"/>
            <a:ext cx="112283" cy="732357"/>
          </a:xfrm>
          <a:prstGeom prst="rect">
            <a:avLst/>
          </a:prstGeom>
          <a:solidFill>
            <a:srgbClr val="7FB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 name="Picture 30" descr="A blue and white background&#10;&#10;Description automatically generated with medium confidence">
            <a:extLst>
              <a:ext uri="{FF2B5EF4-FFF2-40B4-BE49-F238E27FC236}">
                <a16:creationId xmlns:a16="http://schemas.microsoft.com/office/drawing/2014/main" id="{16A7B69A-9B14-87FE-841D-37F0A91D141D}"/>
              </a:ext>
            </a:extLst>
          </p:cNvPr>
          <p:cNvPicPr>
            <a:picLocks noChangeAspect="1"/>
          </p:cNvPicPr>
          <p:nvPr userDrawn="1"/>
        </p:nvPicPr>
        <p:blipFill rotWithShape="1">
          <a:blip r:embed="rId9">
            <a:alphaModFix amt="16000"/>
          </a:blip>
          <a:srcRect t="24724" r="1619" b="63695"/>
          <a:stretch/>
        </p:blipFill>
        <p:spPr>
          <a:xfrm>
            <a:off x="0" y="-1"/>
            <a:ext cx="9839325" cy="723901"/>
          </a:xfrm>
          <a:prstGeom prst="rect">
            <a:avLst/>
          </a:prstGeom>
        </p:spPr>
      </p:pic>
      <p:sp>
        <p:nvSpPr>
          <p:cNvPr id="2" name="Rectangle 1">
            <a:extLst>
              <a:ext uri="{FF2B5EF4-FFF2-40B4-BE49-F238E27FC236}">
                <a16:creationId xmlns:a16="http://schemas.microsoft.com/office/drawing/2014/main" id="{37B91A16-5D54-2FC0-B0FD-A78085FC1313}"/>
              </a:ext>
            </a:extLst>
          </p:cNvPr>
          <p:cNvSpPr/>
          <p:nvPr userDrawn="1"/>
        </p:nvSpPr>
        <p:spPr>
          <a:xfrm>
            <a:off x="11925300" y="-419"/>
            <a:ext cx="266700" cy="732357"/>
          </a:xfrm>
          <a:prstGeom prst="rect">
            <a:avLst/>
          </a:prstGeom>
          <a:solidFill>
            <a:srgbClr val="FED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 bg1="lt1" tx1="dk1" bg2="dk2" tx2="lt2" accent1="accent1" accent2="accent2" accent3="accent3" accent4="accent4" accent5="accent5" accent6="accent6" hlink="hlink" folHlink="folHlink"/>
  <p:sldLayoutIdLst>
    <p:sldLayoutId id="2147483687" r:id="rId1"/>
    <p:sldLayoutId id="2147483701" r:id="rId2"/>
    <p:sldLayoutId id="2147483714" r:id="rId3"/>
    <p:sldLayoutId id="2147483727" r:id="rId4"/>
    <p:sldLayoutId id="2147483728" r:id="rId5"/>
    <p:sldLayoutId id="214748372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6.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21.jpeg"/><Relationship Id="rId7" Type="http://schemas.openxmlformats.org/officeDocument/2006/relationships/diagramColors" Target="../diagrams/colors7.xm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17.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8.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s://www.linkedin.com/pulse/rise-green-entrepreneurship-hrinsights2020-ip6sf/" TargetMode="External"/><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8" Type="http://schemas.openxmlformats.org/officeDocument/2006/relationships/hyperlink" Target="https://earth.org/environmental-education/" TargetMode="External"/><Relationship Id="rId3" Type="http://schemas.openxmlformats.org/officeDocument/2006/relationships/hyperlink" Target="https://www.weforum.org/agenda/2024/02/green-jobs-green-skills-growth/" TargetMode="External"/><Relationship Id="rId7" Type="http://schemas.openxmlformats.org/officeDocument/2006/relationships/hyperlink" Target="https://earth.org/climate-change/"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hyperlink" Target="https://www.doe.virginia.gov/teaching-learning-assessment/instruction/environmental-literacy" TargetMode="External"/><Relationship Id="rId5" Type="http://schemas.openxmlformats.org/officeDocument/2006/relationships/hyperlink" Target="https://www.investopedia.com/terms/g/green_tech.asp" TargetMode="External"/><Relationship Id="rId4" Type="http://schemas.openxmlformats.org/officeDocument/2006/relationships/hyperlink" Target="https://www.british-assessment.co.uk/what-is-sustainable-resource-management-and-how-do-you-achieve-it/" TargetMode="External"/><Relationship Id="rId9" Type="http://schemas.openxmlformats.org/officeDocument/2006/relationships/hyperlink" Target="https://www.britannica.com/topic/environmental-policy/Global-policy-agreements"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44.png"/></Relationships>
</file>

<file path=ppt/slides/_rels/slide42.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3.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2.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4.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5.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6.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5.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7.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6.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8.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4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8.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5.xml.rels><?xml version="1.0" encoding="UTF-8" standalone="yes"?>
<Relationships xmlns="http://schemas.openxmlformats.org/package/2006/relationships"><Relationship Id="rId3" Type="http://schemas.openxmlformats.org/officeDocument/2006/relationships/hyperlink" Target="https://www.freepik.com/"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www.freepik.com/" TargetMode="External"/><Relationship Id="rId7" Type="http://schemas.openxmlformats.org/officeDocument/2006/relationships/diagramColors" Target="../diagrams/colors1.xm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www.freepik.com/" TargetMode="External"/><Relationship Id="rId7" Type="http://schemas.openxmlformats.org/officeDocument/2006/relationships/diagramColors" Target="../diagrams/colors3.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www.freepik.com/" TargetMode="External"/><Relationship Id="rId7" Type="http://schemas.openxmlformats.org/officeDocument/2006/relationships/diagramColors" Target="../diagrams/colors4.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erson sitting at a desk with a computer&#10;&#10;Description automatically generated">
            <a:extLst>
              <a:ext uri="{FF2B5EF4-FFF2-40B4-BE49-F238E27FC236}">
                <a16:creationId xmlns:a16="http://schemas.microsoft.com/office/drawing/2014/main" id="{02540B31-8123-24C6-B0F3-4444B51E9487}"/>
              </a:ext>
            </a:extLst>
          </p:cNvPr>
          <p:cNvPicPr>
            <a:picLocks noChangeAspect="1"/>
          </p:cNvPicPr>
          <p:nvPr/>
        </p:nvPicPr>
        <p:blipFill>
          <a:blip r:embed="rId3"/>
          <a:stretch>
            <a:fillRect/>
          </a:stretch>
        </p:blipFill>
        <p:spPr>
          <a:xfrm>
            <a:off x="0" y="0"/>
            <a:ext cx="12192000" cy="6858000"/>
          </a:xfrm>
          <a:prstGeom prst="rect">
            <a:avLst/>
          </a:prstGeom>
        </p:spPr>
      </p:pic>
      <p:sp>
        <p:nvSpPr>
          <p:cNvPr id="17" name="TextBox 16">
            <a:extLst>
              <a:ext uri="{FF2B5EF4-FFF2-40B4-BE49-F238E27FC236}">
                <a16:creationId xmlns:a16="http://schemas.microsoft.com/office/drawing/2014/main" id="{7B4E811B-8616-F59F-BD34-2F1E10F9200B}"/>
              </a:ext>
            </a:extLst>
          </p:cNvPr>
          <p:cNvSpPr txBox="1"/>
          <p:nvPr/>
        </p:nvSpPr>
        <p:spPr>
          <a:xfrm>
            <a:off x="9839110" y="2975421"/>
            <a:ext cx="1183337" cy="477054"/>
          </a:xfrm>
          <a:prstGeom prst="rect">
            <a:avLst/>
          </a:prstGeom>
          <a:noFill/>
        </p:spPr>
        <p:txBody>
          <a:bodyPr wrap="none" lIns="91440" tIns="45720" rIns="91440" bIns="45720" rtlCol="0" anchor="t">
            <a:spAutoFit/>
          </a:bodyPr>
          <a:lstStyle/>
          <a:p>
            <a:pPr algn="r"/>
            <a:r>
              <a:rPr lang="en-US" sz="2500" b="1" dirty="0">
                <a:solidFill>
                  <a:schemeClr val="bg1"/>
                </a:solidFill>
              </a:rPr>
              <a:t>Unit- 1</a:t>
            </a:r>
            <a:endParaRPr lang="en-US" sz="2500" b="1" dirty="0">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BB9AA95F-56F4-3F03-5804-8F7C6AFCE0BB}"/>
              </a:ext>
            </a:extLst>
          </p:cNvPr>
          <p:cNvSpPr/>
          <p:nvPr/>
        </p:nvSpPr>
        <p:spPr>
          <a:xfrm>
            <a:off x="7535916" y="584200"/>
            <a:ext cx="3011433" cy="977900"/>
          </a:xfrm>
          <a:prstGeom prst="roundRect">
            <a:avLst/>
          </a:prstGeom>
          <a:solidFill>
            <a:srgbClr val="EBEEF9"/>
          </a:solidFill>
          <a:ln>
            <a:solidFill>
              <a:schemeClr val="bg1">
                <a:lumMod val="8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E395316D-1E70-9E4D-C82D-DC6493EC4CED}"/>
              </a:ext>
            </a:extLst>
          </p:cNvPr>
          <p:cNvSpPr txBox="1"/>
          <p:nvPr/>
        </p:nvSpPr>
        <p:spPr>
          <a:xfrm>
            <a:off x="6359008" y="3429000"/>
            <a:ext cx="4663439" cy="1323439"/>
          </a:xfrm>
          <a:prstGeom prst="rect">
            <a:avLst/>
          </a:prstGeom>
          <a:noFill/>
        </p:spPr>
        <p:txBody>
          <a:bodyPr wrap="square" rtlCol="0">
            <a:spAutoFit/>
          </a:bodyPr>
          <a:lstStyle/>
          <a:p>
            <a:pPr algn="r"/>
            <a:r>
              <a:rPr lang="en-US" sz="4000" b="1" dirty="0">
                <a:solidFill>
                  <a:schemeClr val="bg1"/>
                </a:solidFill>
                <a:latin typeface="Arial" panose="020B0604020202020204" pitchFamily="34" charset="0"/>
                <a:cs typeface="Arial" panose="020B0604020202020204" pitchFamily="34" charset="0"/>
              </a:rPr>
              <a:t>Green skilling and Sustainability</a:t>
            </a:r>
          </a:p>
        </p:txBody>
      </p:sp>
      <p:grpSp>
        <p:nvGrpSpPr>
          <p:cNvPr id="4" name="Group 3">
            <a:extLst>
              <a:ext uri="{FF2B5EF4-FFF2-40B4-BE49-F238E27FC236}">
                <a16:creationId xmlns:a16="http://schemas.microsoft.com/office/drawing/2014/main" id="{A8D97332-B949-6172-80A0-C0B4B4FB67E8}"/>
              </a:ext>
            </a:extLst>
          </p:cNvPr>
          <p:cNvGrpSpPr/>
          <p:nvPr/>
        </p:nvGrpSpPr>
        <p:grpSpPr>
          <a:xfrm>
            <a:off x="7685047" y="740961"/>
            <a:ext cx="2640053" cy="664378"/>
            <a:chOff x="2375536" y="1112060"/>
            <a:chExt cx="3292636" cy="828603"/>
          </a:xfrm>
        </p:grpSpPr>
        <p:pic>
          <p:nvPicPr>
            <p:cNvPr id="19" name="Picture 18" descr="A close up of a logo&#10;&#10;Description automatically generated">
              <a:extLst>
                <a:ext uri="{FF2B5EF4-FFF2-40B4-BE49-F238E27FC236}">
                  <a16:creationId xmlns:a16="http://schemas.microsoft.com/office/drawing/2014/main" id="{2A27540A-9E08-71C9-C49B-6AA04DE6EB1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92781" y="1270168"/>
              <a:ext cx="1575391" cy="512386"/>
            </a:xfrm>
            <a:prstGeom prst="rect">
              <a:avLst/>
            </a:prstGeom>
          </p:spPr>
        </p:pic>
        <p:pic>
          <p:nvPicPr>
            <p:cNvPr id="21" name="Picture 20" descr="A yellow and red shell logo&#10;&#10;Description automatically generated">
              <a:extLst>
                <a:ext uri="{FF2B5EF4-FFF2-40B4-BE49-F238E27FC236}">
                  <a16:creationId xmlns:a16="http://schemas.microsoft.com/office/drawing/2014/main" id="{EEE6DDB2-51A4-6779-CC14-E1171B3CDF64}"/>
                </a:ext>
              </a:extLst>
            </p:cNvPr>
            <p:cNvPicPr>
              <a:picLocks noChangeAspect="1"/>
            </p:cNvPicPr>
            <p:nvPr/>
          </p:nvPicPr>
          <p:blipFill>
            <a:blip r:embed="rId5"/>
            <a:stretch>
              <a:fillRect/>
            </a:stretch>
          </p:blipFill>
          <p:spPr>
            <a:xfrm>
              <a:off x="2375536" y="1112060"/>
              <a:ext cx="985475" cy="828603"/>
            </a:xfrm>
            <a:prstGeom prst="rect">
              <a:avLst/>
            </a:prstGeom>
          </p:spPr>
        </p:pic>
      </p:grpSp>
    </p:spTree>
    <p:extLst>
      <p:ext uri="{BB962C8B-B14F-4D97-AF65-F5344CB8AC3E}">
        <p14:creationId xmlns:p14="http://schemas.microsoft.com/office/powerpoint/2010/main" val="2000950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210314" y="1451569"/>
            <a:ext cx="6102352" cy="3724096"/>
          </a:xfrm>
          <a:prstGeom prst="rect">
            <a:avLst/>
          </a:prstGeom>
          <a:noFill/>
        </p:spPr>
        <p:txBody>
          <a:bodyPr wrap="square" rtlCol="0">
            <a:spAutoFit/>
          </a:bodyPr>
          <a:lstStyle/>
          <a:p>
            <a:pPr marL="231642" indent="-231642">
              <a:spcAft>
                <a:spcPts val="800"/>
              </a:spcAft>
              <a:buFont typeface="Arial" panose="020B0604020202020204" pitchFamily="34" charset="0"/>
              <a:buChar char="•"/>
            </a:pPr>
            <a:r>
              <a:rPr lang="en-US" sz="1800" b="1">
                <a:latin typeface="+mn-lt"/>
              </a:rPr>
              <a:t>Renewable Energy: </a:t>
            </a:r>
            <a:r>
              <a:rPr lang="en-US" sz="1800">
                <a:latin typeface="+mn-lt"/>
              </a:rPr>
              <a:t>Use solar, wind, hydro, and biomass to lower fossil fuel dependence and reduce emissions.</a:t>
            </a:r>
          </a:p>
          <a:p>
            <a:pPr marL="231642" indent="-231642">
              <a:spcAft>
                <a:spcPts val="800"/>
              </a:spcAft>
              <a:buFont typeface="Arial" panose="020B0604020202020204" pitchFamily="34" charset="0"/>
              <a:buChar char="•"/>
            </a:pPr>
            <a:r>
              <a:rPr lang="en-US" sz="1800" b="1">
                <a:latin typeface="+mn-lt"/>
              </a:rPr>
              <a:t>Energy-efficient Tech</a:t>
            </a:r>
            <a:r>
              <a:rPr lang="en-US" sz="1800">
                <a:latin typeface="+mn-lt"/>
              </a:rPr>
              <a:t>: Promote energy-saving devices like LED lighting, smart appliances, and IoT energy management.</a:t>
            </a:r>
          </a:p>
          <a:p>
            <a:pPr marL="231642" indent="-231642">
              <a:spcAft>
                <a:spcPts val="800"/>
              </a:spcAft>
              <a:buFont typeface="Arial" panose="020B0604020202020204" pitchFamily="34" charset="0"/>
              <a:buChar char="•"/>
            </a:pPr>
            <a:r>
              <a:rPr lang="en-US" sz="1800" b="1">
                <a:latin typeface="+mn-lt"/>
              </a:rPr>
              <a:t>Green Building: </a:t>
            </a:r>
            <a:r>
              <a:rPr lang="en-US" sz="1800">
                <a:latin typeface="+mn-lt"/>
              </a:rPr>
              <a:t>Design buildings with optimized natural light, ventilation, insulation, and renewable energy integration.</a:t>
            </a:r>
          </a:p>
          <a:p>
            <a:pPr marL="231642" indent="-231642">
              <a:spcAft>
                <a:spcPts val="800"/>
              </a:spcAft>
              <a:buFont typeface="Arial" panose="020B0604020202020204" pitchFamily="34" charset="0"/>
              <a:buChar char="•"/>
            </a:pPr>
            <a:r>
              <a:rPr lang="en-US" sz="1800" b="1">
                <a:latin typeface="+mn-lt"/>
              </a:rPr>
              <a:t>Demand-side Management (DSM): </a:t>
            </a:r>
            <a:r>
              <a:rPr lang="en-US" sz="1800">
                <a:latin typeface="+mn-lt"/>
              </a:rPr>
              <a:t>Encourage reduced energy use during peak times for better grid efficiency.</a:t>
            </a:r>
          </a:p>
        </p:txBody>
      </p:sp>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a:solidFill>
                  <a:srgbClr val="213163"/>
                </a:solidFill>
              </a:rPr>
              <a:t>Energy Conservation and Efficiency</a:t>
            </a:r>
            <a:endParaRPr lang="en-IN" sz="200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7040599" cy="276999"/>
          </a:xfrm>
          <a:prstGeom prst="rect">
            <a:avLst/>
          </a:prstGeom>
          <a:noFill/>
        </p:spPr>
        <p:txBody>
          <a:bodyPr wrap="square" rtlCol="0">
            <a:spAutoFit/>
          </a:bodyPr>
          <a:lstStyle/>
          <a:p>
            <a:pPr>
              <a:spcAft>
                <a:spcPts val="800"/>
              </a:spcAft>
            </a:pPr>
            <a:r>
              <a:rPr lang="en-IN" sz="1200">
                <a:solidFill>
                  <a:srgbClr val="0000FF"/>
                </a:solidFill>
                <a:latin typeface="+mn-lt"/>
              </a:rPr>
              <a:t>https://blog.shoptexaselectricity.com/significance-of-energy-conservation-why-it-matters/</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Significance of Energy Conservation: Why It Matters for Texans">
            <a:extLst>
              <a:ext uri="{FF2B5EF4-FFF2-40B4-BE49-F238E27FC236}">
                <a16:creationId xmlns:a16="http://schemas.microsoft.com/office/drawing/2014/main" id="{B3FA0D03-C810-1615-17B6-C583D1E564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9632" y="1843273"/>
            <a:ext cx="5842054" cy="30553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18497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210313" y="1451569"/>
            <a:ext cx="5995615" cy="3123932"/>
          </a:xfrm>
          <a:prstGeom prst="rect">
            <a:avLst/>
          </a:prstGeom>
          <a:noFill/>
        </p:spPr>
        <p:txBody>
          <a:bodyPr wrap="square" rtlCol="0">
            <a:spAutoFit/>
          </a:bodyPr>
          <a:lstStyle/>
          <a:p>
            <a:pPr marL="231642" indent="-231642">
              <a:spcBef>
                <a:spcPts val="600"/>
              </a:spcBef>
              <a:spcAft>
                <a:spcPts val="800"/>
              </a:spcAft>
              <a:buFont typeface="Arial" panose="020B0604020202020204" pitchFamily="34" charset="0"/>
              <a:buChar char="•"/>
            </a:pPr>
            <a:r>
              <a:rPr lang="en-US" sz="1800" b="1">
                <a:latin typeface="+mn-lt"/>
              </a:rPr>
              <a:t>Water-efficient Tech: </a:t>
            </a:r>
            <a:r>
              <a:rPr lang="en-US" sz="1800">
                <a:latin typeface="+mn-lt"/>
              </a:rPr>
              <a:t>Use low-flow faucets, toilets, and water-saving appliances to reduce waste.</a:t>
            </a:r>
          </a:p>
          <a:p>
            <a:pPr marL="231642" indent="-231642">
              <a:spcBef>
                <a:spcPts val="600"/>
              </a:spcBef>
              <a:spcAft>
                <a:spcPts val="800"/>
              </a:spcAft>
              <a:buFont typeface="Arial" panose="020B0604020202020204" pitchFamily="34" charset="0"/>
              <a:buChar char="•"/>
            </a:pPr>
            <a:r>
              <a:rPr lang="en-US" sz="1800" b="1">
                <a:latin typeface="+mn-lt"/>
              </a:rPr>
              <a:t>Rainwater Harvesting: </a:t>
            </a:r>
            <a:r>
              <a:rPr lang="en-US" sz="1800">
                <a:latin typeface="+mn-lt"/>
              </a:rPr>
              <a:t>Collect and store rainwater for irrigation, cleaning, and non-potable uses.</a:t>
            </a:r>
          </a:p>
          <a:p>
            <a:pPr marL="231642" indent="-231642">
              <a:spcBef>
                <a:spcPts val="600"/>
              </a:spcBef>
              <a:spcAft>
                <a:spcPts val="800"/>
              </a:spcAft>
              <a:buFont typeface="Arial" panose="020B0604020202020204" pitchFamily="34" charset="0"/>
              <a:buChar char="•"/>
            </a:pPr>
            <a:r>
              <a:rPr lang="en-US" sz="1800" b="1">
                <a:latin typeface="+mn-lt"/>
              </a:rPr>
              <a:t>Wastewater Recycling:</a:t>
            </a:r>
            <a:r>
              <a:rPr lang="en-US" sz="1800">
                <a:latin typeface="+mn-lt"/>
              </a:rPr>
              <a:t> Reuse greywater and treated wastewater for industry, agriculture, and landscaping.</a:t>
            </a:r>
          </a:p>
          <a:p>
            <a:pPr marL="231642" indent="-231642">
              <a:spcBef>
                <a:spcPts val="600"/>
              </a:spcBef>
              <a:spcAft>
                <a:spcPts val="800"/>
              </a:spcAft>
              <a:buFont typeface="Arial" panose="020B0604020202020204" pitchFamily="34" charset="0"/>
              <a:buChar char="•"/>
            </a:pPr>
            <a:r>
              <a:rPr lang="en-US" sz="1800" b="1">
                <a:latin typeface="+mn-lt"/>
              </a:rPr>
              <a:t>Integrated Water Resource Management (IWRM): </a:t>
            </a:r>
            <a:r>
              <a:rPr lang="en-US" sz="1800">
                <a:latin typeface="+mn-lt"/>
              </a:rPr>
              <a:t>Manage water resources holistically to balance social, economic, and environmental needs.</a:t>
            </a:r>
            <a:endParaRPr lang="en-IN" sz="1800">
              <a:latin typeface="+mn-lt"/>
            </a:endParaRPr>
          </a:p>
        </p:txBody>
      </p:sp>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a:solidFill>
                  <a:srgbClr val="213163"/>
                </a:solidFill>
              </a:rPr>
              <a:t>Water Conservation and Management</a:t>
            </a:r>
            <a:endParaRPr lang="en-IN" sz="200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9059118" cy="276999"/>
          </a:xfrm>
          <a:prstGeom prst="rect">
            <a:avLst/>
          </a:prstGeom>
          <a:noFill/>
        </p:spPr>
        <p:txBody>
          <a:bodyPr wrap="square" rtlCol="0">
            <a:spAutoFit/>
          </a:bodyPr>
          <a:lstStyle/>
          <a:p>
            <a:pPr>
              <a:spcAft>
                <a:spcPts val="800"/>
              </a:spcAft>
            </a:pPr>
            <a:r>
              <a:rPr lang="en-IN" sz="1200">
                <a:solidFill>
                  <a:srgbClr val="0000FF"/>
                </a:solidFill>
                <a:latin typeface="+mn-lt"/>
              </a:rPr>
              <a:t>https://savethewater.org/rooftop-rainwater-harvesting-an-ancient-and-sustainable-technique-for-water-management/</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D544668A-77E9-9D1C-00C6-84468D3686E5}"/>
              </a:ext>
            </a:extLst>
          </p:cNvPr>
          <p:cNvPicPr>
            <a:picLocks noChangeAspect="1"/>
          </p:cNvPicPr>
          <p:nvPr/>
        </p:nvPicPr>
        <p:blipFill>
          <a:blip r:embed="rId3"/>
          <a:stretch>
            <a:fillRect/>
          </a:stretch>
        </p:blipFill>
        <p:spPr>
          <a:xfrm>
            <a:off x="6196384" y="1911520"/>
            <a:ext cx="5995615" cy="3368010"/>
          </a:xfrm>
          <a:prstGeom prst="rect">
            <a:avLst/>
          </a:prstGeom>
        </p:spPr>
      </p:pic>
    </p:spTree>
    <p:extLst>
      <p:ext uri="{BB962C8B-B14F-4D97-AF65-F5344CB8AC3E}">
        <p14:creationId xmlns:p14="http://schemas.microsoft.com/office/powerpoint/2010/main" val="42243442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210313" y="1451569"/>
            <a:ext cx="5885687" cy="3447098"/>
          </a:xfrm>
          <a:prstGeom prst="rect">
            <a:avLst/>
          </a:prstGeom>
          <a:noFill/>
        </p:spPr>
        <p:txBody>
          <a:bodyPr wrap="square" rtlCol="0">
            <a:spAutoFit/>
          </a:bodyPr>
          <a:lstStyle/>
          <a:p>
            <a:pPr marL="231642" indent="-231642">
              <a:spcAft>
                <a:spcPts val="800"/>
              </a:spcAft>
              <a:buFont typeface="Arial" panose="020B0604020202020204" pitchFamily="34" charset="0"/>
              <a:buChar char="•"/>
            </a:pPr>
            <a:r>
              <a:rPr lang="en-US" sz="1800" b="1">
                <a:latin typeface="+mn-lt"/>
              </a:rPr>
              <a:t>3Rs (Reduce, Reuse, Recycle):</a:t>
            </a:r>
            <a:r>
              <a:rPr lang="en-US" sz="1800">
                <a:latin typeface="+mn-lt"/>
              </a:rPr>
              <a:t> Minimize resource use, creatively reuse products, and recycle waste into new products.</a:t>
            </a:r>
          </a:p>
          <a:p>
            <a:pPr marL="231642" indent="-231642">
              <a:spcAft>
                <a:spcPts val="800"/>
              </a:spcAft>
              <a:buFont typeface="Arial" panose="020B0604020202020204" pitchFamily="34" charset="0"/>
              <a:buChar char="•"/>
            </a:pPr>
            <a:r>
              <a:rPr lang="en-US" sz="1800" b="1">
                <a:latin typeface="+mn-lt"/>
              </a:rPr>
              <a:t>Composting: </a:t>
            </a:r>
            <a:r>
              <a:rPr lang="en-US" sz="1800">
                <a:latin typeface="+mn-lt"/>
              </a:rPr>
              <a:t>Convert organic waste into nutrient-rich compost, reducing chemical fertilizer use.</a:t>
            </a:r>
          </a:p>
          <a:p>
            <a:pPr marL="231642" indent="-231642">
              <a:spcAft>
                <a:spcPts val="800"/>
              </a:spcAft>
              <a:buFont typeface="Arial" panose="020B0604020202020204" pitchFamily="34" charset="0"/>
              <a:buChar char="•"/>
            </a:pPr>
            <a:r>
              <a:rPr lang="en-US" sz="1800" b="1">
                <a:latin typeface="+mn-lt"/>
              </a:rPr>
              <a:t>E-Waste Recycling: </a:t>
            </a:r>
            <a:r>
              <a:rPr lang="en-US" sz="1800">
                <a:latin typeface="+mn-lt"/>
              </a:rPr>
              <a:t>Properly recycle electronics to recover materials and prevent environmental contamination.</a:t>
            </a:r>
          </a:p>
          <a:p>
            <a:pPr marL="231642" indent="-231642">
              <a:spcAft>
                <a:spcPts val="800"/>
              </a:spcAft>
              <a:buFont typeface="Arial" panose="020B0604020202020204" pitchFamily="34" charset="0"/>
              <a:buChar char="•"/>
            </a:pPr>
            <a:r>
              <a:rPr lang="en-US" sz="1800" b="1">
                <a:latin typeface="+mn-lt"/>
              </a:rPr>
              <a:t>Zero Waste: </a:t>
            </a:r>
            <a:r>
              <a:rPr lang="en-US" sz="1800">
                <a:latin typeface="+mn-lt"/>
              </a:rPr>
              <a:t>Cut landfill waste by redesigning processes, enhancing product durability, and maximizing recycling.</a:t>
            </a:r>
            <a:endParaRPr lang="en-IN" sz="1800">
              <a:latin typeface="+mn-lt"/>
            </a:endParaRPr>
          </a:p>
        </p:txBody>
      </p:sp>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a:solidFill>
                  <a:srgbClr val="213163"/>
                </a:solidFill>
              </a:rPr>
              <a:t>Waste Management and Recycling</a:t>
            </a:r>
            <a:endParaRPr lang="en-IN" sz="200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2726271" cy="276999"/>
          </a:xfrm>
          <a:prstGeom prst="rect">
            <a:avLst/>
          </a:prstGeom>
          <a:noFill/>
        </p:spPr>
        <p:txBody>
          <a:bodyPr wrap="square" rtlCol="0">
            <a:spAutoFit/>
          </a:bodyPr>
          <a:lstStyle/>
          <a:p>
            <a:pPr>
              <a:spcAft>
                <a:spcPts val="800"/>
              </a:spcAft>
            </a:pPr>
            <a:r>
              <a:rPr lang="en-IN" sz="1200">
                <a:solidFill>
                  <a:srgbClr val="0000FF"/>
                </a:solidFill>
                <a:latin typeface="+mn-lt"/>
              </a:rPr>
              <a:t>Image generated using AI tool</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6470D0B-3B74-F6AA-45D3-8168136EE66D}"/>
              </a:ext>
            </a:extLst>
          </p:cNvPr>
          <p:cNvPicPr>
            <a:picLocks noChangeAspect="1"/>
          </p:cNvPicPr>
          <p:nvPr/>
        </p:nvPicPr>
        <p:blipFill>
          <a:blip r:embed="rId3"/>
          <a:srcRect t="7141"/>
          <a:stretch/>
        </p:blipFill>
        <p:spPr>
          <a:xfrm>
            <a:off x="6776721" y="1714500"/>
            <a:ext cx="4277360" cy="4164206"/>
          </a:xfrm>
          <a:prstGeom prst="rect">
            <a:avLst/>
          </a:prstGeom>
        </p:spPr>
      </p:pic>
    </p:spTree>
    <p:extLst>
      <p:ext uri="{BB962C8B-B14F-4D97-AF65-F5344CB8AC3E}">
        <p14:creationId xmlns:p14="http://schemas.microsoft.com/office/powerpoint/2010/main" val="2662375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210313" y="1451569"/>
            <a:ext cx="5885687" cy="3447098"/>
          </a:xfrm>
          <a:prstGeom prst="rect">
            <a:avLst/>
          </a:prstGeom>
          <a:noFill/>
        </p:spPr>
        <p:txBody>
          <a:bodyPr wrap="square" rtlCol="0">
            <a:spAutoFit/>
          </a:bodyPr>
          <a:lstStyle/>
          <a:p>
            <a:pPr marL="231642" indent="-231642">
              <a:spcAft>
                <a:spcPts val="800"/>
              </a:spcAft>
              <a:buFont typeface="Arial" panose="020B0604020202020204" pitchFamily="34" charset="0"/>
              <a:buChar char="•"/>
            </a:pPr>
            <a:r>
              <a:rPr lang="en-US" sz="1800" b="1">
                <a:latin typeface="+mn-lt"/>
              </a:rPr>
              <a:t>Permaculture: </a:t>
            </a:r>
            <a:r>
              <a:rPr lang="en-US" sz="1800">
                <a:latin typeface="+mn-lt"/>
              </a:rPr>
              <a:t>Create agricultural systems that mimic ecosystems, supporting biodiversity and soil health.</a:t>
            </a:r>
          </a:p>
          <a:p>
            <a:pPr marL="231642" indent="-231642">
              <a:spcAft>
                <a:spcPts val="800"/>
              </a:spcAft>
              <a:buFont typeface="Arial" panose="020B0604020202020204" pitchFamily="34" charset="0"/>
              <a:buChar char="•"/>
            </a:pPr>
            <a:r>
              <a:rPr lang="en-US" sz="1800" b="1">
                <a:latin typeface="+mn-lt"/>
              </a:rPr>
              <a:t>Regenerative Agriculture: </a:t>
            </a:r>
            <a:r>
              <a:rPr lang="en-US" sz="1800">
                <a:latin typeface="+mn-lt"/>
              </a:rPr>
              <a:t>Use farming methods that restore soil, boost biodiversity, and capture carbon.</a:t>
            </a:r>
          </a:p>
          <a:p>
            <a:pPr marL="231642" indent="-231642">
              <a:spcAft>
                <a:spcPts val="800"/>
              </a:spcAft>
              <a:buFont typeface="Arial" panose="020B0604020202020204" pitchFamily="34" charset="0"/>
              <a:buChar char="•"/>
            </a:pPr>
            <a:r>
              <a:rPr lang="en-US" sz="1800" b="1">
                <a:latin typeface="+mn-lt"/>
              </a:rPr>
              <a:t>Agroforestry: </a:t>
            </a:r>
            <a:r>
              <a:rPr lang="en-US" sz="1800">
                <a:latin typeface="+mn-lt"/>
              </a:rPr>
              <a:t>Integrate trees into farmland to improve biodiversity, soil stability, and resource efficiency.</a:t>
            </a:r>
          </a:p>
          <a:p>
            <a:pPr marL="231642" indent="-231642">
              <a:spcAft>
                <a:spcPts val="800"/>
              </a:spcAft>
              <a:buFont typeface="Arial" panose="020B0604020202020204" pitchFamily="34" charset="0"/>
              <a:buChar char="•"/>
            </a:pPr>
            <a:r>
              <a:rPr lang="en-US" sz="1800" b="1">
                <a:latin typeface="+mn-lt"/>
              </a:rPr>
              <a:t>Organic Farming: </a:t>
            </a:r>
            <a:r>
              <a:rPr lang="en-US" sz="1800">
                <a:latin typeface="+mn-lt"/>
              </a:rPr>
              <a:t>Use natural fertilizers, crop rotation, and pest control to sustain soil fertility.</a:t>
            </a:r>
            <a:endParaRPr lang="en-IN" sz="1800">
              <a:latin typeface="+mn-lt"/>
            </a:endParaRPr>
          </a:p>
        </p:txBody>
      </p:sp>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a:solidFill>
                  <a:srgbClr val="213163"/>
                </a:solidFill>
              </a:rPr>
              <a:t>Sustainable Agriculture and Land Use</a:t>
            </a:r>
            <a:endParaRPr lang="en-IN" sz="200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4848242" cy="276999"/>
          </a:xfrm>
          <a:prstGeom prst="rect">
            <a:avLst/>
          </a:prstGeom>
          <a:noFill/>
        </p:spPr>
        <p:txBody>
          <a:bodyPr wrap="square" rtlCol="0">
            <a:spAutoFit/>
          </a:bodyPr>
          <a:lstStyle/>
          <a:p>
            <a:pPr>
              <a:spcAft>
                <a:spcPts val="800"/>
              </a:spcAft>
            </a:pPr>
            <a:r>
              <a:rPr lang="en-IN" sz="1200">
                <a:solidFill>
                  <a:srgbClr val="0000FF"/>
                </a:solidFill>
                <a:latin typeface="+mn-lt"/>
              </a:rPr>
              <a:t>https://www.moore-unidrill.com/what-is-regenerative-farming/</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01390CE5-A2F6-7BE8-950A-E4DE0B9F3AAE}"/>
              </a:ext>
            </a:extLst>
          </p:cNvPr>
          <p:cNvPicPr>
            <a:picLocks noChangeAspect="1"/>
          </p:cNvPicPr>
          <p:nvPr/>
        </p:nvPicPr>
        <p:blipFill>
          <a:blip r:embed="rId3"/>
          <a:stretch>
            <a:fillRect/>
          </a:stretch>
        </p:blipFill>
        <p:spPr>
          <a:xfrm>
            <a:off x="6096000" y="1959333"/>
            <a:ext cx="6049890" cy="3447098"/>
          </a:xfrm>
          <a:prstGeom prst="rect">
            <a:avLst/>
          </a:prstGeom>
        </p:spPr>
      </p:pic>
    </p:spTree>
    <p:extLst>
      <p:ext uri="{BB962C8B-B14F-4D97-AF65-F5344CB8AC3E}">
        <p14:creationId xmlns:p14="http://schemas.microsoft.com/office/powerpoint/2010/main" val="3350869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dirty="0">
                <a:solidFill>
                  <a:srgbClr val="213163"/>
                </a:solidFill>
              </a:rPr>
              <a:t>Behavioral and Cultural Change for Sustainability</a:t>
            </a:r>
            <a:endParaRPr lang="en-IN" sz="2000" dirty="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7154761" cy="276999"/>
          </a:xfrm>
          <a:prstGeom prst="rect">
            <a:avLst/>
          </a:prstGeom>
          <a:noFill/>
        </p:spPr>
        <p:txBody>
          <a:bodyPr wrap="square" rtlCol="0">
            <a:spAutoFit/>
          </a:bodyPr>
          <a:lstStyle/>
          <a:p>
            <a:pPr>
              <a:spcAft>
                <a:spcPts val="800"/>
              </a:spcAft>
            </a:pPr>
            <a:r>
              <a:rPr lang="en-IN" sz="1200">
                <a:solidFill>
                  <a:srgbClr val="0000FF"/>
                </a:solidFill>
                <a:latin typeface="+mn-lt"/>
              </a:rPr>
              <a:t>https://www.linkedin.com/pulse/what-corporate-social-responsibility-csr-why-matters-govrncorp</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3" name="Diagram 2">
            <a:extLst>
              <a:ext uri="{FF2B5EF4-FFF2-40B4-BE49-F238E27FC236}">
                <a16:creationId xmlns:a16="http://schemas.microsoft.com/office/drawing/2014/main" id="{93563B4B-8048-3776-AAB7-EA94AE918109}"/>
              </a:ext>
            </a:extLst>
          </p:cNvPr>
          <p:cNvGraphicFramePr/>
          <p:nvPr>
            <p:extLst>
              <p:ext uri="{D42A27DB-BD31-4B8C-83A1-F6EECF244321}">
                <p14:modId xmlns:p14="http://schemas.microsoft.com/office/powerpoint/2010/main" val="1532620990"/>
              </p:ext>
            </p:extLst>
          </p:nvPr>
        </p:nvGraphicFramePr>
        <p:xfrm>
          <a:off x="636494" y="1917058"/>
          <a:ext cx="10919012" cy="40755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687722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dirty="0">
                <a:solidFill>
                  <a:srgbClr val="213163"/>
                </a:solidFill>
              </a:rPr>
              <a:t>Green Technologies and Innovation</a:t>
            </a: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7154761" cy="276999"/>
          </a:xfrm>
          <a:prstGeom prst="rect">
            <a:avLst/>
          </a:prstGeom>
          <a:noFill/>
        </p:spPr>
        <p:txBody>
          <a:bodyPr wrap="square" rtlCol="0">
            <a:spAutoFit/>
          </a:bodyPr>
          <a:lstStyle/>
          <a:p>
            <a:pPr>
              <a:spcAft>
                <a:spcPts val="800"/>
              </a:spcAft>
            </a:pPr>
            <a:r>
              <a:rPr lang="en-IN" sz="1200" dirty="0">
                <a:solidFill>
                  <a:srgbClr val="0000FF"/>
                </a:solidFill>
                <a:latin typeface="+mn-lt"/>
              </a:rPr>
              <a:t>Images are generated by AI tool</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99FF87C-24AA-017D-0E4E-09CA2AEB498D}"/>
              </a:ext>
            </a:extLst>
          </p:cNvPr>
          <p:cNvSpPr txBox="1"/>
          <p:nvPr/>
        </p:nvSpPr>
        <p:spPr>
          <a:xfrm>
            <a:off x="199809" y="1372647"/>
            <a:ext cx="11790120" cy="1528945"/>
          </a:xfrm>
          <a:prstGeom prst="rect">
            <a:avLst/>
          </a:prstGeom>
          <a:noFill/>
        </p:spPr>
        <p:txBody>
          <a:bodyPr wrap="square">
            <a:spAutoFit/>
          </a:bodyPr>
          <a:lstStyle/>
          <a:p>
            <a:r>
              <a:rPr lang="en-US" dirty="0"/>
              <a:t>Green technologies are crucial for environmental sustainability and economic growth. They minimize negative impacts, promote efficiency, and reduce carbon footprints.</a:t>
            </a:r>
          </a:p>
          <a:p>
            <a:endParaRPr lang="en-US" dirty="0"/>
          </a:p>
          <a:p>
            <a:r>
              <a:rPr lang="en-US" b="1" dirty="0"/>
              <a:t>Renewable Energy Technologies:</a:t>
            </a:r>
          </a:p>
          <a:p>
            <a:endParaRPr lang="en-US" dirty="0"/>
          </a:p>
        </p:txBody>
      </p:sp>
      <p:graphicFrame>
        <p:nvGraphicFramePr>
          <p:cNvPr id="8" name="Diagram 7">
            <a:extLst>
              <a:ext uri="{FF2B5EF4-FFF2-40B4-BE49-F238E27FC236}">
                <a16:creationId xmlns:a16="http://schemas.microsoft.com/office/drawing/2014/main" id="{FFE69033-3752-E3A7-FC8E-61DF700E6ABB}"/>
              </a:ext>
            </a:extLst>
          </p:cNvPr>
          <p:cNvGraphicFramePr/>
          <p:nvPr>
            <p:extLst>
              <p:ext uri="{D42A27DB-BD31-4B8C-83A1-F6EECF244321}">
                <p14:modId xmlns:p14="http://schemas.microsoft.com/office/powerpoint/2010/main" val="3291728244"/>
              </p:ext>
            </p:extLst>
          </p:nvPr>
        </p:nvGraphicFramePr>
        <p:xfrm>
          <a:off x="597744" y="2566553"/>
          <a:ext cx="5446005" cy="33543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Image 0" descr="preencoded.png">
            <a:extLst>
              <a:ext uri="{FF2B5EF4-FFF2-40B4-BE49-F238E27FC236}">
                <a16:creationId xmlns:a16="http://schemas.microsoft.com/office/drawing/2014/main" id="{8AF21C80-B285-0C4A-8738-2EEEE5BBD345}"/>
              </a:ext>
            </a:extLst>
          </p:cNvPr>
          <p:cNvPicPr>
            <a:picLocks noChangeAspect="1"/>
          </p:cNvPicPr>
          <p:nvPr/>
        </p:nvPicPr>
        <p:blipFill>
          <a:blip r:embed="rId8"/>
          <a:srcRect b="48462"/>
          <a:stretch/>
        </p:blipFill>
        <p:spPr>
          <a:xfrm>
            <a:off x="6608999" y="2981560"/>
            <a:ext cx="2597541" cy="2008080"/>
          </a:xfrm>
          <a:prstGeom prst="rect">
            <a:avLst/>
          </a:prstGeom>
        </p:spPr>
      </p:pic>
      <p:pic>
        <p:nvPicPr>
          <p:cNvPr id="10" name="Image 0" descr="preencoded.png">
            <a:extLst>
              <a:ext uri="{FF2B5EF4-FFF2-40B4-BE49-F238E27FC236}">
                <a16:creationId xmlns:a16="http://schemas.microsoft.com/office/drawing/2014/main" id="{60014699-D761-BC34-E96D-7C8C416A5445}"/>
              </a:ext>
            </a:extLst>
          </p:cNvPr>
          <p:cNvPicPr>
            <a:picLocks noChangeAspect="1"/>
          </p:cNvPicPr>
          <p:nvPr/>
        </p:nvPicPr>
        <p:blipFill>
          <a:blip r:embed="rId8"/>
          <a:srcRect t="51538" b="726"/>
          <a:stretch/>
        </p:blipFill>
        <p:spPr>
          <a:xfrm>
            <a:off x="9307575" y="3009867"/>
            <a:ext cx="2764856" cy="1979773"/>
          </a:xfrm>
          <a:prstGeom prst="rect">
            <a:avLst/>
          </a:prstGeom>
        </p:spPr>
      </p:pic>
    </p:spTree>
    <p:extLst>
      <p:ext uri="{BB962C8B-B14F-4D97-AF65-F5344CB8AC3E}">
        <p14:creationId xmlns:p14="http://schemas.microsoft.com/office/powerpoint/2010/main" val="3448275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dirty="0">
                <a:solidFill>
                  <a:srgbClr val="213163"/>
                </a:solidFill>
              </a:rPr>
              <a:t>Green Technologies and Innovation</a:t>
            </a: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7154761" cy="276999"/>
          </a:xfrm>
          <a:prstGeom prst="rect">
            <a:avLst/>
          </a:prstGeom>
          <a:noFill/>
        </p:spPr>
        <p:txBody>
          <a:bodyPr wrap="square" rtlCol="0">
            <a:spAutoFit/>
          </a:bodyPr>
          <a:lstStyle/>
          <a:p>
            <a:pPr>
              <a:spcAft>
                <a:spcPts val="800"/>
              </a:spcAft>
            </a:pPr>
            <a:r>
              <a:rPr lang="en-IN" sz="1200" dirty="0">
                <a:solidFill>
                  <a:srgbClr val="0000FF"/>
                </a:solidFill>
                <a:latin typeface="+mn-lt"/>
              </a:rPr>
              <a:t>https://www.sciencedirect.com/science/article/abs/pii/S2352152X21003340</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99FF87C-24AA-017D-0E4E-09CA2AEB498D}"/>
              </a:ext>
            </a:extLst>
          </p:cNvPr>
          <p:cNvSpPr txBox="1"/>
          <p:nvPr/>
        </p:nvSpPr>
        <p:spPr>
          <a:xfrm>
            <a:off x="199809" y="1372647"/>
            <a:ext cx="11790120" cy="379656"/>
          </a:xfrm>
          <a:prstGeom prst="rect">
            <a:avLst/>
          </a:prstGeom>
          <a:noFill/>
        </p:spPr>
        <p:txBody>
          <a:bodyPr wrap="square">
            <a:spAutoFit/>
          </a:bodyPr>
          <a:lstStyle/>
          <a:p>
            <a:r>
              <a:rPr lang="en-US" b="1" dirty="0"/>
              <a:t>Energy Storage and Smart Grids:</a:t>
            </a:r>
          </a:p>
        </p:txBody>
      </p:sp>
      <p:pic>
        <p:nvPicPr>
          <p:cNvPr id="3074" name="Picture 2" descr="Empowering smart grid: A comprehensive review of energy storage technology  and application with renewable energy integration - ScienceDirect">
            <a:extLst>
              <a:ext uri="{FF2B5EF4-FFF2-40B4-BE49-F238E27FC236}">
                <a16:creationId xmlns:a16="http://schemas.microsoft.com/office/drawing/2014/main" id="{F69D5C86-5A45-FD4A-00F9-79851F2911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0375" y="2057698"/>
            <a:ext cx="5381625" cy="3048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Diagram 2">
            <a:extLst>
              <a:ext uri="{FF2B5EF4-FFF2-40B4-BE49-F238E27FC236}">
                <a16:creationId xmlns:a16="http://schemas.microsoft.com/office/drawing/2014/main" id="{15D124B6-B6B9-29BC-6A9F-C637FF577618}"/>
              </a:ext>
            </a:extLst>
          </p:cNvPr>
          <p:cNvGraphicFramePr/>
          <p:nvPr>
            <p:extLst>
              <p:ext uri="{D42A27DB-BD31-4B8C-83A1-F6EECF244321}">
                <p14:modId xmlns:p14="http://schemas.microsoft.com/office/powerpoint/2010/main" val="504621658"/>
              </p:ext>
            </p:extLst>
          </p:nvPr>
        </p:nvGraphicFramePr>
        <p:xfrm>
          <a:off x="428036" y="1714500"/>
          <a:ext cx="6057825" cy="41709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84502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dirty="0">
                <a:solidFill>
                  <a:srgbClr val="213163"/>
                </a:solidFill>
              </a:rPr>
              <a:t>Green Technologies and Innovation</a:t>
            </a: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7154761" cy="276999"/>
          </a:xfrm>
          <a:prstGeom prst="rect">
            <a:avLst/>
          </a:prstGeom>
          <a:noFill/>
        </p:spPr>
        <p:txBody>
          <a:bodyPr wrap="square" rtlCol="0">
            <a:spAutoFit/>
          </a:bodyPr>
          <a:lstStyle/>
          <a:p>
            <a:pPr>
              <a:spcAft>
                <a:spcPts val="800"/>
              </a:spcAft>
            </a:pPr>
            <a:r>
              <a:rPr lang="en-IN" sz="1200" dirty="0">
                <a:solidFill>
                  <a:srgbClr val="0000FF"/>
                </a:solidFill>
                <a:latin typeface="+mn-lt"/>
              </a:rPr>
              <a:t>https://www.linkedin.com/pulse/advancing-sustainable-transportation-south-africa-pathway</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99FF87C-24AA-017D-0E4E-09CA2AEB498D}"/>
              </a:ext>
            </a:extLst>
          </p:cNvPr>
          <p:cNvSpPr txBox="1"/>
          <p:nvPr/>
        </p:nvSpPr>
        <p:spPr>
          <a:xfrm>
            <a:off x="199809" y="1372647"/>
            <a:ext cx="11790120" cy="379656"/>
          </a:xfrm>
          <a:prstGeom prst="rect">
            <a:avLst/>
          </a:prstGeom>
          <a:noFill/>
        </p:spPr>
        <p:txBody>
          <a:bodyPr wrap="square">
            <a:spAutoFit/>
          </a:bodyPr>
          <a:lstStyle/>
          <a:p>
            <a:r>
              <a:rPr lang="en-US" b="1" dirty="0"/>
              <a:t>Green Transportation</a:t>
            </a:r>
          </a:p>
        </p:txBody>
      </p:sp>
      <p:graphicFrame>
        <p:nvGraphicFramePr>
          <p:cNvPr id="3" name="Diagram 2">
            <a:extLst>
              <a:ext uri="{FF2B5EF4-FFF2-40B4-BE49-F238E27FC236}">
                <a16:creationId xmlns:a16="http://schemas.microsoft.com/office/drawing/2014/main" id="{15D124B6-B6B9-29BC-6A9F-C637FF577618}"/>
              </a:ext>
            </a:extLst>
          </p:cNvPr>
          <p:cNvGraphicFramePr/>
          <p:nvPr>
            <p:extLst>
              <p:ext uri="{D42A27DB-BD31-4B8C-83A1-F6EECF244321}">
                <p14:modId xmlns:p14="http://schemas.microsoft.com/office/powerpoint/2010/main" val="113754172"/>
              </p:ext>
            </p:extLst>
          </p:nvPr>
        </p:nvGraphicFramePr>
        <p:xfrm>
          <a:off x="428036" y="2073349"/>
          <a:ext cx="6004662" cy="336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098" name="Picture 2" descr="Advancing Sustainable Transportation in South Africa: A Pathway to ESG and  Environmental Stewardship">
            <a:extLst>
              <a:ext uri="{FF2B5EF4-FFF2-40B4-BE49-F238E27FC236}">
                <a16:creationId xmlns:a16="http://schemas.microsoft.com/office/drawing/2014/main" id="{6FD2D8A1-6A57-ECF0-8BEE-CFC5EF53C9F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57984" y="2278483"/>
            <a:ext cx="5317057" cy="2780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42982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dirty="0">
                <a:solidFill>
                  <a:srgbClr val="213163"/>
                </a:solidFill>
              </a:rPr>
              <a:t>Green Technologies and Innovation</a:t>
            </a: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8606371" cy="276999"/>
          </a:xfrm>
          <a:prstGeom prst="rect">
            <a:avLst/>
          </a:prstGeom>
          <a:noFill/>
        </p:spPr>
        <p:txBody>
          <a:bodyPr wrap="square" rtlCol="0">
            <a:spAutoFit/>
          </a:bodyPr>
          <a:lstStyle/>
          <a:p>
            <a:pPr>
              <a:spcAft>
                <a:spcPts val="800"/>
              </a:spcAft>
            </a:pPr>
            <a:r>
              <a:rPr lang="en-IN" sz="1200" dirty="0">
                <a:solidFill>
                  <a:srgbClr val="0000FF"/>
                </a:solidFill>
                <a:latin typeface="+mn-lt"/>
              </a:rPr>
              <a:t>https://medium.com/@apurvawagh/green-building-technology-the-future-of-sustainable-construction-ead58fa05699</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99FF87C-24AA-017D-0E4E-09CA2AEB498D}"/>
              </a:ext>
            </a:extLst>
          </p:cNvPr>
          <p:cNvSpPr txBox="1"/>
          <p:nvPr/>
        </p:nvSpPr>
        <p:spPr>
          <a:xfrm>
            <a:off x="199809" y="1372647"/>
            <a:ext cx="11790120" cy="379656"/>
          </a:xfrm>
          <a:prstGeom prst="rect">
            <a:avLst/>
          </a:prstGeom>
          <a:noFill/>
        </p:spPr>
        <p:txBody>
          <a:bodyPr wrap="square">
            <a:spAutoFit/>
          </a:bodyPr>
          <a:lstStyle/>
          <a:p>
            <a:r>
              <a:rPr lang="en-US" b="1" dirty="0"/>
              <a:t>Green Building Technologies</a:t>
            </a:r>
          </a:p>
        </p:txBody>
      </p:sp>
      <p:graphicFrame>
        <p:nvGraphicFramePr>
          <p:cNvPr id="3" name="Diagram 2">
            <a:extLst>
              <a:ext uri="{FF2B5EF4-FFF2-40B4-BE49-F238E27FC236}">
                <a16:creationId xmlns:a16="http://schemas.microsoft.com/office/drawing/2014/main" id="{15D124B6-B6B9-29BC-6A9F-C637FF577618}"/>
              </a:ext>
            </a:extLst>
          </p:cNvPr>
          <p:cNvGraphicFramePr/>
          <p:nvPr>
            <p:extLst>
              <p:ext uri="{D42A27DB-BD31-4B8C-83A1-F6EECF244321}">
                <p14:modId xmlns:p14="http://schemas.microsoft.com/office/powerpoint/2010/main" val="2955358362"/>
              </p:ext>
            </p:extLst>
          </p:nvPr>
        </p:nvGraphicFramePr>
        <p:xfrm>
          <a:off x="304800" y="2748359"/>
          <a:ext cx="6004662" cy="21699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122" name="Picture 2" descr="Green Building Technology: The Future of Sustainable Construction | by  Apurvawagh | Medium">
            <a:extLst>
              <a:ext uri="{FF2B5EF4-FFF2-40B4-BE49-F238E27FC236}">
                <a16:creationId xmlns:a16="http://schemas.microsoft.com/office/drawing/2014/main" id="{687930B2-EACB-1E19-A9FD-1801B451E71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20840" y="2010693"/>
            <a:ext cx="5166360" cy="3874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6029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55C038-4571-7471-697A-5C378414D25A}"/>
            </a:ext>
          </a:extLst>
        </p:cNvPr>
        <p:cNvGrpSpPr/>
        <p:nvPr/>
      </p:nvGrpSpPr>
      <p:grpSpPr>
        <a:xfrm>
          <a:off x="0" y="0"/>
          <a:ext cx="0" cy="0"/>
          <a:chOff x="0" y="0"/>
          <a:chExt cx="0" cy="0"/>
        </a:xfrm>
      </p:grpSpPr>
      <p:grpSp>
        <p:nvGrpSpPr>
          <p:cNvPr id="12" name="Group 11">
            <a:extLst>
              <a:ext uri="{FF2B5EF4-FFF2-40B4-BE49-F238E27FC236}">
                <a16:creationId xmlns:a16="http://schemas.microsoft.com/office/drawing/2014/main" id="{A32B6B0C-C336-F524-2842-5A029CF28ED5}"/>
              </a:ext>
            </a:extLst>
          </p:cNvPr>
          <p:cNvGrpSpPr/>
          <p:nvPr/>
        </p:nvGrpSpPr>
        <p:grpSpPr>
          <a:xfrm>
            <a:off x="1117724" y="2339974"/>
            <a:ext cx="9956552" cy="3032125"/>
            <a:chOff x="1117724" y="2339974"/>
            <a:chExt cx="9956552" cy="3032125"/>
          </a:xfrm>
        </p:grpSpPr>
        <p:pic>
          <p:nvPicPr>
            <p:cNvPr id="5" name="Picture 4" descr="A black frame with a white background&#10;&#10;Description automatically generated">
              <a:extLst>
                <a:ext uri="{FF2B5EF4-FFF2-40B4-BE49-F238E27FC236}">
                  <a16:creationId xmlns:a16="http://schemas.microsoft.com/office/drawing/2014/main" id="{AB9BAE55-2F23-AB69-66BF-AFD17827FCA7}"/>
                </a:ext>
              </a:extLst>
            </p:cNvPr>
            <p:cNvPicPr>
              <a:picLocks noChangeAspect="1"/>
            </p:cNvPicPr>
            <p:nvPr/>
          </p:nvPicPr>
          <p:blipFill>
            <a:blip r:embed="rId3"/>
            <a:stretch>
              <a:fillRect/>
            </a:stretch>
          </p:blipFill>
          <p:spPr>
            <a:xfrm>
              <a:off x="1117724" y="2339974"/>
              <a:ext cx="9956552" cy="3032125"/>
            </a:xfrm>
            <a:prstGeom prst="rect">
              <a:avLst/>
            </a:prstGeom>
          </p:spPr>
        </p:pic>
        <p:sp>
          <p:nvSpPr>
            <p:cNvPr id="10" name="TextBox 9">
              <a:extLst>
                <a:ext uri="{FF2B5EF4-FFF2-40B4-BE49-F238E27FC236}">
                  <a16:creationId xmlns:a16="http://schemas.microsoft.com/office/drawing/2014/main" id="{31D667EA-E46E-5123-4C9A-C332623A6C2C}"/>
                </a:ext>
              </a:extLst>
            </p:cNvPr>
            <p:cNvSpPr txBox="1"/>
            <p:nvPr/>
          </p:nvSpPr>
          <p:spPr>
            <a:xfrm>
              <a:off x="3655514" y="2989823"/>
              <a:ext cx="6261973" cy="1077218"/>
            </a:xfrm>
            <a:prstGeom prst="rect">
              <a:avLst/>
            </a:prstGeom>
            <a:noFill/>
          </p:spPr>
          <p:txBody>
            <a:bodyPr wrap="square" rtlCol="0">
              <a:spAutoFit/>
            </a:bodyPr>
            <a:lstStyle/>
            <a:p>
              <a:r>
                <a:rPr lang="en-US" sz="3200" dirty="0">
                  <a:solidFill>
                    <a:srgbClr val="000000"/>
                  </a:solidFill>
                  <a:effectLst/>
                  <a:latin typeface="Arial" panose="020B0604020202020204" pitchFamily="34" charset="0"/>
                  <a:ea typeface="Calibri Light" panose="020F0302020204030204" pitchFamily="34" charset="0"/>
                  <a:cs typeface="Arial" panose="020B0604020202020204" pitchFamily="34" charset="0"/>
                </a:rPr>
                <a:t>Green skilling and its importance in the context of sustainability</a:t>
              </a:r>
              <a:endParaRPr lang="en-IN" sz="3200" dirty="0">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E4730BB1-792C-0338-B2A2-64B70BBE872D}"/>
                </a:ext>
              </a:extLst>
            </p:cNvPr>
            <p:cNvGrpSpPr/>
            <p:nvPr/>
          </p:nvGrpSpPr>
          <p:grpSpPr>
            <a:xfrm>
              <a:off x="1566041" y="3251433"/>
              <a:ext cx="1881352" cy="1067375"/>
              <a:chOff x="1972441" y="3162533"/>
              <a:chExt cx="1881352" cy="1067375"/>
            </a:xfrm>
          </p:grpSpPr>
          <p:sp>
            <p:nvSpPr>
              <p:cNvPr id="13" name="TextBox 12">
                <a:extLst>
                  <a:ext uri="{FF2B5EF4-FFF2-40B4-BE49-F238E27FC236}">
                    <a16:creationId xmlns:a16="http://schemas.microsoft.com/office/drawing/2014/main" id="{A8BF169B-7B51-3DF6-8E63-C556AA42D9B4}"/>
                  </a:ext>
                </a:extLst>
              </p:cNvPr>
              <p:cNvSpPr txBox="1"/>
              <p:nvPr/>
            </p:nvSpPr>
            <p:spPr>
              <a:xfrm>
                <a:off x="1972441" y="3162533"/>
                <a:ext cx="1881352" cy="553998"/>
              </a:xfrm>
              <a:prstGeom prst="rect">
                <a:avLst/>
              </a:prstGeom>
              <a:noFill/>
            </p:spPr>
            <p:txBody>
              <a:bodyPr wrap="square" rtlCol="0">
                <a:spAutoFit/>
              </a:bodyPr>
              <a:lstStyle/>
              <a:p>
                <a:r>
                  <a:rPr lang="en-US" sz="3000" b="1" dirty="0">
                    <a:solidFill>
                      <a:schemeClr val="bg1"/>
                    </a:solidFill>
                  </a:rPr>
                  <a:t>Chapter</a:t>
                </a:r>
              </a:p>
            </p:txBody>
          </p:sp>
          <p:sp>
            <p:nvSpPr>
              <p:cNvPr id="8" name="TextBox 7">
                <a:extLst>
                  <a:ext uri="{FF2B5EF4-FFF2-40B4-BE49-F238E27FC236}">
                    <a16:creationId xmlns:a16="http://schemas.microsoft.com/office/drawing/2014/main" id="{20093821-86DA-8043-9A36-32B6A197341A}"/>
                  </a:ext>
                </a:extLst>
              </p:cNvPr>
              <p:cNvSpPr txBox="1"/>
              <p:nvPr/>
            </p:nvSpPr>
            <p:spPr>
              <a:xfrm>
                <a:off x="2395910" y="3645133"/>
                <a:ext cx="509215" cy="584775"/>
              </a:xfrm>
              <a:prstGeom prst="rect">
                <a:avLst/>
              </a:prstGeom>
              <a:noFill/>
            </p:spPr>
            <p:txBody>
              <a:bodyPr wrap="square" rtlCol="0">
                <a:spAutoFit/>
              </a:bodyPr>
              <a:lstStyle/>
              <a:p>
                <a:pPr algn="ctr"/>
                <a:r>
                  <a:rPr lang="en-US" sz="3200" b="1" dirty="0">
                    <a:solidFill>
                      <a:schemeClr val="bg1"/>
                    </a:solidFill>
                  </a:rPr>
                  <a:t>2</a:t>
                </a:r>
              </a:p>
            </p:txBody>
          </p:sp>
        </p:grpSp>
      </p:grpSp>
    </p:spTree>
    <p:extLst>
      <p:ext uri="{BB962C8B-B14F-4D97-AF65-F5344CB8AC3E}">
        <p14:creationId xmlns:p14="http://schemas.microsoft.com/office/powerpoint/2010/main" val="3556063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295AAC-1E60-2462-14F1-2450E67CDEB1}"/>
              </a:ext>
            </a:extLst>
          </p:cNvPr>
          <p:cNvSpPr txBox="1"/>
          <p:nvPr/>
        </p:nvSpPr>
        <p:spPr>
          <a:xfrm>
            <a:off x="181321" y="954028"/>
            <a:ext cx="4968748" cy="430887"/>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solidFill>
                  <a:srgbClr val="223366"/>
                </a:solidFill>
              </a:rPr>
              <a:t>Chapters for Discussion</a:t>
            </a:r>
          </a:p>
        </p:txBody>
      </p:sp>
      <p:grpSp>
        <p:nvGrpSpPr>
          <p:cNvPr id="21" name="Group 20">
            <a:extLst>
              <a:ext uri="{FF2B5EF4-FFF2-40B4-BE49-F238E27FC236}">
                <a16:creationId xmlns:a16="http://schemas.microsoft.com/office/drawing/2014/main" id="{1C55FBBB-BC84-7462-4458-AE6C9F92B532}"/>
              </a:ext>
            </a:extLst>
          </p:cNvPr>
          <p:cNvGrpSpPr/>
          <p:nvPr/>
        </p:nvGrpSpPr>
        <p:grpSpPr>
          <a:xfrm>
            <a:off x="1894840" y="1808480"/>
            <a:ext cx="8402320" cy="924560"/>
            <a:chOff x="3454400" y="1595120"/>
            <a:chExt cx="8402320" cy="924560"/>
          </a:xfrm>
        </p:grpSpPr>
        <p:sp>
          <p:nvSpPr>
            <p:cNvPr id="4" name="Rectangle: Rounded Corners 3">
              <a:extLst>
                <a:ext uri="{FF2B5EF4-FFF2-40B4-BE49-F238E27FC236}">
                  <a16:creationId xmlns:a16="http://schemas.microsoft.com/office/drawing/2014/main" id="{2BAF505E-9C5C-097E-169E-969254F1873C}"/>
                </a:ext>
              </a:extLst>
            </p:cNvPr>
            <p:cNvSpPr/>
            <p:nvPr/>
          </p:nvSpPr>
          <p:spPr>
            <a:xfrm>
              <a:off x="3454400" y="1691640"/>
              <a:ext cx="8402320" cy="731520"/>
            </a:xfrm>
            <a:prstGeom prst="roundRect">
              <a:avLst>
                <a:gd name="adj" fmla="val 0"/>
              </a:avLst>
            </a:prstGeom>
            <a:solidFill>
              <a:srgbClr val="D3DA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DDE3985B-A79A-2CEA-9577-57B943E95D69}"/>
                </a:ext>
              </a:extLst>
            </p:cNvPr>
            <p:cNvSpPr/>
            <p:nvPr/>
          </p:nvSpPr>
          <p:spPr>
            <a:xfrm>
              <a:off x="3454400" y="1595120"/>
              <a:ext cx="1483360" cy="924560"/>
            </a:xfrm>
            <a:prstGeom prst="roundRect">
              <a:avLst>
                <a:gd name="adj" fmla="val 0"/>
              </a:avLst>
            </a:prstGeom>
            <a:solidFill>
              <a:srgbClr val="A7B5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5B7F18F0-E962-4DE2-6F5E-4E40E56EF77A}"/>
                </a:ext>
              </a:extLst>
            </p:cNvPr>
            <p:cNvSpPr txBox="1"/>
            <p:nvPr/>
          </p:nvSpPr>
          <p:spPr>
            <a:xfrm>
              <a:off x="3464561" y="1857345"/>
              <a:ext cx="1473200" cy="400110"/>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a:solidFill>
                    <a:schemeClr val="tx1"/>
                  </a:solidFill>
                </a:rPr>
                <a:t>Chapter - 1</a:t>
              </a:r>
            </a:p>
          </p:txBody>
        </p:sp>
        <p:sp>
          <p:nvSpPr>
            <p:cNvPr id="10" name="TextBox 9">
              <a:extLst>
                <a:ext uri="{FF2B5EF4-FFF2-40B4-BE49-F238E27FC236}">
                  <a16:creationId xmlns:a16="http://schemas.microsoft.com/office/drawing/2014/main" id="{3FBB638C-7649-C6C3-02BF-8250AAFB8141}"/>
                </a:ext>
              </a:extLst>
            </p:cNvPr>
            <p:cNvSpPr txBox="1"/>
            <p:nvPr/>
          </p:nvSpPr>
          <p:spPr>
            <a:xfrm>
              <a:off x="5005761" y="1775798"/>
              <a:ext cx="6191785" cy="400110"/>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tx1"/>
                </a:solidFill>
              </a:endParaRPr>
            </a:p>
          </p:txBody>
        </p:sp>
        <p:sp>
          <p:nvSpPr>
            <p:cNvPr id="20" name="Rectangle: Rounded Corners 19">
              <a:extLst>
                <a:ext uri="{FF2B5EF4-FFF2-40B4-BE49-F238E27FC236}">
                  <a16:creationId xmlns:a16="http://schemas.microsoft.com/office/drawing/2014/main" id="{DD2BC226-D9A3-4B96-7DE6-858D2753E87B}"/>
                </a:ext>
              </a:extLst>
            </p:cNvPr>
            <p:cNvSpPr/>
            <p:nvPr/>
          </p:nvSpPr>
          <p:spPr>
            <a:xfrm>
              <a:off x="11724640" y="1714500"/>
              <a:ext cx="121920" cy="713740"/>
            </a:xfrm>
            <a:prstGeom prst="roundRect">
              <a:avLst>
                <a:gd name="adj" fmla="val 0"/>
              </a:avLst>
            </a:prstGeom>
            <a:solidFill>
              <a:srgbClr val="A7B5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2" name="Group 21">
            <a:extLst>
              <a:ext uri="{FF2B5EF4-FFF2-40B4-BE49-F238E27FC236}">
                <a16:creationId xmlns:a16="http://schemas.microsoft.com/office/drawing/2014/main" id="{A6FC687D-02BC-0ECD-CD09-124416F9BA75}"/>
              </a:ext>
            </a:extLst>
          </p:cNvPr>
          <p:cNvGrpSpPr/>
          <p:nvPr/>
        </p:nvGrpSpPr>
        <p:grpSpPr>
          <a:xfrm>
            <a:off x="1894840" y="2956560"/>
            <a:ext cx="8402320" cy="924560"/>
            <a:chOff x="3454400" y="1595120"/>
            <a:chExt cx="8402320" cy="924560"/>
          </a:xfrm>
        </p:grpSpPr>
        <p:sp>
          <p:nvSpPr>
            <p:cNvPr id="23" name="Rectangle: Rounded Corners 22">
              <a:extLst>
                <a:ext uri="{FF2B5EF4-FFF2-40B4-BE49-F238E27FC236}">
                  <a16:creationId xmlns:a16="http://schemas.microsoft.com/office/drawing/2014/main" id="{749BC792-D7BB-E50A-DE0A-5AC56FAF97B5}"/>
                </a:ext>
              </a:extLst>
            </p:cNvPr>
            <p:cNvSpPr/>
            <p:nvPr/>
          </p:nvSpPr>
          <p:spPr>
            <a:xfrm>
              <a:off x="3454400" y="1691640"/>
              <a:ext cx="8402320" cy="731520"/>
            </a:xfrm>
            <a:prstGeom prst="roundRect">
              <a:avLst>
                <a:gd name="adj" fmla="val 0"/>
              </a:avLst>
            </a:prstGeom>
            <a:solidFill>
              <a:srgbClr val="F9FF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Rounded Corners 23">
              <a:extLst>
                <a:ext uri="{FF2B5EF4-FFF2-40B4-BE49-F238E27FC236}">
                  <a16:creationId xmlns:a16="http://schemas.microsoft.com/office/drawing/2014/main" id="{CCB061B1-9058-77F9-C4EB-CA6A3B0610E8}"/>
                </a:ext>
              </a:extLst>
            </p:cNvPr>
            <p:cNvSpPr/>
            <p:nvPr/>
          </p:nvSpPr>
          <p:spPr>
            <a:xfrm>
              <a:off x="3454400" y="1595120"/>
              <a:ext cx="1483360" cy="924560"/>
            </a:xfrm>
            <a:prstGeom prst="roundRect">
              <a:avLst>
                <a:gd name="adj" fmla="val 0"/>
              </a:avLst>
            </a:prstGeom>
            <a:solidFill>
              <a:srgbClr val="EDFF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64258350-09B6-A2A9-0AF3-37F7B1E399C7}"/>
                </a:ext>
              </a:extLst>
            </p:cNvPr>
            <p:cNvSpPr txBox="1"/>
            <p:nvPr/>
          </p:nvSpPr>
          <p:spPr>
            <a:xfrm>
              <a:off x="3464561" y="1857345"/>
              <a:ext cx="1473200" cy="400110"/>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a:solidFill>
                    <a:schemeClr val="tx1"/>
                  </a:solidFill>
                </a:rPr>
                <a:t>Chapter - 2</a:t>
              </a:r>
            </a:p>
          </p:txBody>
        </p:sp>
        <p:sp>
          <p:nvSpPr>
            <p:cNvPr id="27" name="Rectangle: Rounded Corners 26">
              <a:extLst>
                <a:ext uri="{FF2B5EF4-FFF2-40B4-BE49-F238E27FC236}">
                  <a16:creationId xmlns:a16="http://schemas.microsoft.com/office/drawing/2014/main" id="{B7BBE950-06EC-FBCB-D446-178A8D0E48FD}"/>
                </a:ext>
              </a:extLst>
            </p:cNvPr>
            <p:cNvSpPr/>
            <p:nvPr/>
          </p:nvSpPr>
          <p:spPr>
            <a:xfrm>
              <a:off x="11724640" y="1714500"/>
              <a:ext cx="121920" cy="713740"/>
            </a:xfrm>
            <a:prstGeom prst="roundRect">
              <a:avLst>
                <a:gd name="adj" fmla="val 0"/>
              </a:avLst>
            </a:prstGeom>
            <a:solidFill>
              <a:srgbClr val="EDFF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8" name="Group 27">
            <a:extLst>
              <a:ext uri="{FF2B5EF4-FFF2-40B4-BE49-F238E27FC236}">
                <a16:creationId xmlns:a16="http://schemas.microsoft.com/office/drawing/2014/main" id="{EB99323D-DCE8-A700-A167-6855A09C58A0}"/>
              </a:ext>
            </a:extLst>
          </p:cNvPr>
          <p:cNvGrpSpPr/>
          <p:nvPr/>
        </p:nvGrpSpPr>
        <p:grpSpPr>
          <a:xfrm>
            <a:off x="1894840" y="4104640"/>
            <a:ext cx="8402320" cy="924560"/>
            <a:chOff x="3454400" y="1595120"/>
            <a:chExt cx="8402320" cy="924560"/>
          </a:xfrm>
        </p:grpSpPr>
        <p:sp>
          <p:nvSpPr>
            <p:cNvPr id="29" name="Rectangle: Rounded Corners 28">
              <a:extLst>
                <a:ext uri="{FF2B5EF4-FFF2-40B4-BE49-F238E27FC236}">
                  <a16:creationId xmlns:a16="http://schemas.microsoft.com/office/drawing/2014/main" id="{9D358BCD-BE52-EABB-1694-807DFA88B55A}"/>
                </a:ext>
              </a:extLst>
            </p:cNvPr>
            <p:cNvSpPr/>
            <p:nvPr/>
          </p:nvSpPr>
          <p:spPr>
            <a:xfrm>
              <a:off x="3454400" y="1691640"/>
              <a:ext cx="8402320" cy="731520"/>
            </a:xfrm>
            <a:prstGeom prst="roundRect">
              <a:avLst>
                <a:gd name="adj" fmla="val 0"/>
              </a:avLst>
            </a:prstGeom>
            <a:solidFill>
              <a:srgbClr val="D3DA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Rounded Corners 29">
              <a:extLst>
                <a:ext uri="{FF2B5EF4-FFF2-40B4-BE49-F238E27FC236}">
                  <a16:creationId xmlns:a16="http://schemas.microsoft.com/office/drawing/2014/main" id="{10F1129A-C918-0FC5-B449-4F3C8B4553B1}"/>
                </a:ext>
              </a:extLst>
            </p:cNvPr>
            <p:cNvSpPr/>
            <p:nvPr/>
          </p:nvSpPr>
          <p:spPr>
            <a:xfrm>
              <a:off x="3454400" y="1595120"/>
              <a:ext cx="1483360" cy="924560"/>
            </a:xfrm>
            <a:prstGeom prst="roundRect">
              <a:avLst>
                <a:gd name="adj" fmla="val 0"/>
              </a:avLst>
            </a:prstGeom>
            <a:solidFill>
              <a:srgbClr val="A7B5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TextBox 30">
              <a:extLst>
                <a:ext uri="{FF2B5EF4-FFF2-40B4-BE49-F238E27FC236}">
                  <a16:creationId xmlns:a16="http://schemas.microsoft.com/office/drawing/2014/main" id="{E2446189-AAC2-A4C7-143D-94CB27809794}"/>
                </a:ext>
              </a:extLst>
            </p:cNvPr>
            <p:cNvSpPr txBox="1"/>
            <p:nvPr/>
          </p:nvSpPr>
          <p:spPr>
            <a:xfrm>
              <a:off x="3464561" y="1857345"/>
              <a:ext cx="1473200" cy="400110"/>
            </a:xfrm>
            <a:prstGeom prst="rect">
              <a:avLst/>
            </a:prstGeom>
            <a:noFill/>
          </p:spPr>
          <p:txBody>
            <a:bodyPr rot="0" spcFirstLastPara="0" vert="horz" wrap="square" lIns="121920" tIns="60960" rIns="121920" bIns="6096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a:solidFill>
                    <a:schemeClr val="tx1"/>
                  </a:solidFill>
                </a:rPr>
                <a:t>Chapter - 3</a:t>
              </a:r>
            </a:p>
          </p:txBody>
        </p:sp>
        <p:sp>
          <p:nvSpPr>
            <p:cNvPr id="33" name="Rectangle: Rounded Corners 32">
              <a:extLst>
                <a:ext uri="{FF2B5EF4-FFF2-40B4-BE49-F238E27FC236}">
                  <a16:creationId xmlns:a16="http://schemas.microsoft.com/office/drawing/2014/main" id="{305644CF-CDE2-509E-AB55-B1D3AC0EECE5}"/>
                </a:ext>
              </a:extLst>
            </p:cNvPr>
            <p:cNvSpPr/>
            <p:nvPr/>
          </p:nvSpPr>
          <p:spPr>
            <a:xfrm>
              <a:off x="11724640" y="1714500"/>
              <a:ext cx="121920" cy="713740"/>
            </a:xfrm>
            <a:prstGeom prst="roundRect">
              <a:avLst>
                <a:gd name="adj" fmla="val 0"/>
              </a:avLst>
            </a:prstGeom>
            <a:solidFill>
              <a:srgbClr val="A7B5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 name="TextBox 4">
            <a:extLst>
              <a:ext uri="{FF2B5EF4-FFF2-40B4-BE49-F238E27FC236}">
                <a16:creationId xmlns:a16="http://schemas.microsoft.com/office/drawing/2014/main" id="{F94A1F3B-C8EC-13A2-0BD7-0CC251C3FC98}"/>
              </a:ext>
            </a:extLst>
          </p:cNvPr>
          <p:cNvSpPr txBox="1"/>
          <p:nvPr/>
        </p:nvSpPr>
        <p:spPr>
          <a:xfrm>
            <a:off x="3541812" y="1995170"/>
            <a:ext cx="6101254" cy="707886"/>
          </a:xfrm>
          <a:prstGeom prst="rect">
            <a:avLst/>
          </a:prstGeom>
          <a:noFill/>
        </p:spPr>
        <p:txBody>
          <a:bodyPr wrap="square">
            <a:spAutoFit/>
          </a:bodyPr>
          <a:lstStyle/>
          <a:p>
            <a:r>
              <a:rPr lang="en-US" sz="2000" dirty="0">
                <a:solidFill>
                  <a:srgbClr val="000000"/>
                </a:solidFill>
                <a:effectLst/>
                <a:latin typeface="Arial" panose="020B0604020202020204" pitchFamily="34" charset="0"/>
                <a:ea typeface="Calibri Light" panose="020F0302020204030204" pitchFamily="34" charset="0"/>
                <a:cs typeface="Arial" panose="020B0604020202020204" pitchFamily="34" charset="0"/>
              </a:rPr>
              <a:t>Overview of sustainability and Definitions and Importance</a:t>
            </a:r>
            <a:endParaRPr lang="en-IN"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1EA65C17-697F-E913-01F2-663B78C9AEBC}"/>
              </a:ext>
            </a:extLst>
          </p:cNvPr>
          <p:cNvSpPr txBox="1"/>
          <p:nvPr/>
        </p:nvSpPr>
        <p:spPr>
          <a:xfrm>
            <a:off x="3491466" y="3119616"/>
            <a:ext cx="6101254" cy="707886"/>
          </a:xfrm>
          <a:prstGeom prst="rect">
            <a:avLst/>
          </a:prstGeom>
          <a:noFill/>
        </p:spPr>
        <p:txBody>
          <a:bodyPr wrap="square">
            <a:spAutoFit/>
          </a:bodyPr>
          <a:lstStyle/>
          <a:p>
            <a:r>
              <a:rPr lang="en-US" sz="2000" dirty="0">
                <a:solidFill>
                  <a:srgbClr val="000000"/>
                </a:solidFill>
                <a:effectLst/>
                <a:latin typeface="Arial" panose="020B0604020202020204" pitchFamily="34" charset="0"/>
                <a:ea typeface="Calibri Light" panose="020F0302020204030204" pitchFamily="34" charset="0"/>
                <a:cs typeface="Arial" panose="020B0604020202020204" pitchFamily="34" charset="0"/>
              </a:rPr>
              <a:t>Green skilling and its importance in the context of sustainability</a:t>
            </a:r>
            <a:endParaRPr lang="en-IN"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76D52C3B-372A-8000-AE03-560C3F9FCCC6}"/>
              </a:ext>
            </a:extLst>
          </p:cNvPr>
          <p:cNvSpPr txBox="1"/>
          <p:nvPr/>
        </p:nvSpPr>
        <p:spPr>
          <a:xfrm>
            <a:off x="3610321" y="4403938"/>
            <a:ext cx="6101254" cy="400110"/>
          </a:xfrm>
          <a:prstGeom prst="rect">
            <a:avLst/>
          </a:prstGeom>
          <a:noFill/>
        </p:spPr>
        <p:txBody>
          <a:bodyPr wrap="square">
            <a:spAutoFit/>
          </a:bodyPr>
          <a:lstStyle/>
          <a:p>
            <a:pPr lvl="0"/>
            <a:r>
              <a:rPr lang="en-IN" sz="2000" dirty="0">
                <a:solidFill>
                  <a:srgbClr val="000000"/>
                </a:solidFill>
                <a:effectLst/>
                <a:latin typeface="+mn-lt"/>
                <a:ea typeface="Calibri Light" panose="020F0302020204030204" pitchFamily="34" charset="0"/>
              </a:rPr>
              <a:t>Green Entrepreneur</a:t>
            </a:r>
            <a:endParaRPr lang="en-IN" sz="3200" dirty="0">
              <a:solidFill>
                <a:srgbClr val="000000"/>
              </a:solidFill>
              <a:effectLst/>
              <a:latin typeface="+mn-lt"/>
              <a:ea typeface="Calibri" panose="020F0502020204030204" pitchFamily="34" charset="0"/>
            </a:endParaRPr>
          </a:p>
        </p:txBody>
      </p:sp>
    </p:spTree>
    <p:extLst>
      <p:ext uri="{BB962C8B-B14F-4D97-AF65-F5344CB8AC3E}">
        <p14:creationId xmlns:p14="http://schemas.microsoft.com/office/powerpoint/2010/main" val="1479932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46462" y="919015"/>
            <a:ext cx="6179939" cy="39002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3500"/>
              </a:lnSpc>
            </a:pPr>
            <a:r>
              <a:rPr lang="en-US" sz="2000" b="1" dirty="0">
                <a:solidFill>
                  <a:srgbClr val="213163"/>
                </a:solidFill>
                <a:latin typeface="Arial"/>
                <a:cs typeface="Arial"/>
              </a:rPr>
              <a:t>AI Technologies for Sustainability</a:t>
            </a:r>
          </a:p>
        </p:txBody>
      </p:sp>
      <p:sp>
        <p:nvSpPr>
          <p:cNvPr id="4" name="Text 1"/>
          <p:cNvSpPr/>
          <p:nvPr/>
        </p:nvSpPr>
        <p:spPr>
          <a:xfrm>
            <a:off x="295175" y="1444809"/>
            <a:ext cx="5391284" cy="4282222"/>
          </a:xfrm>
          <a:prstGeom prst="rect">
            <a:avLst/>
          </a:prstGeom>
          <a:noFill/>
          <a:ln/>
        </p:spPr>
        <p:txBody>
          <a:bodyPr wrap="square" lIns="0" tIns="0" rIns="0" bIns="0" rtlCol="0" anchor="ctr"/>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583"/>
              </a:lnSpc>
              <a:buNone/>
            </a:pPr>
            <a:r>
              <a:rPr lang="en-US" sz="1800" dirty="0">
                <a:solidFill>
                  <a:srgbClr val="000000"/>
                </a:solidFill>
                <a:latin typeface="Arial"/>
                <a:ea typeface="Overpass Light" pitchFamily="34" charset="-122"/>
                <a:cs typeface="Arial"/>
              </a:rPr>
              <a:t>AI transforming sustainability through machine learning, natural language processing, robotics, and predictive analytics.</a:t>
            </a:r>
            <a:endParaRPr lang="en-US" sz="1800" dirty="0">
              <a:solidFill>
                <a:srgbClr val="000000"/>
              </a:solidFill>
              <a:latin typeface="Arial"/>
              <a:cs typeface="Arial"/>
            </a:endParaRPr>
          </a:p>
        </p:txBody>
      </p:sp>
      <p:cxnSp>
        <p:nvCxnSpPr>
          <p:cNvPr id="2" name="Straight Connector 1">
            <a:extLst>
              <a:ext uri="{FF2B5EF4-FFF2-40B4-BE49-F238E27FC236}">
                <a16:creationId xmlns:a16="http://schemas.microsoft.com/office/drawing/2014/main" id="{3F3603A6-2043-C059-171D-3CE6DBAB35F0}"/>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F17173A-88EE-82D6-5605-61E626458550}"/>
              </a:ext>
            </a:extLst>
          </p:cNvPr>
          <p:cNvSpPr txBox="1"/>
          <p:nvPr/>
        </p:nvSpPr>
        <p:spPr>
          <a:xfrm>
            <a:off x="943155" y="6133382"/>
            <a:ext cx="755961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https://itcc.ieee.org/event/tackling-sustainability-through-the-ai-lifecycle/</a:t>
            </a:r>
          </a:p>
        </p:txBody>
      </p:sp>
      <p:sp>
        <p:nvSpPr>
          <p:cNvPr id="6" name="TextBox 5">
            <a:extLst>
              <a:ext uri="{FF2B5EF4-FFF2-40B4-BE49-F238E27FC236}">
                <a16:creationId xmlns:a16="http://schemas.microsoft.com/office/drawing/2014/main" id="{8E8BACB2-F7A8-05DF-0BED-C75801B9B154}"/>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pic>
        <p:nvPicPr>
          <p:cNvPr id="26626" name="Picture 2" descr="Tackling Sustainability Through the AI Lifecycle - IEEE Technology Climate  Center (ITCC)">
            <a:extLst>
              <a:ext uri="{FF2B5EF4-FFF2-40B4-BE49-F238E27FC236}">
                <a16:creationId xmlns:a16="http://schemas.microsoft.com/office/drawing/2014/main" id="{A93B490A-7579-BB21-7BDE-25F379926D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0952" y="2165688"/>
            <a:ext cx="6081047" cy="33889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04800" y="1365707"/>
            <a:ext cx="4207173" cy="52585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indent="0">
              <a:lnSpc>
                <a:spcPts val="3500"/>
              </a:lnSpc>
              <a:buFont typeface="Arial"/>
              <a:buNone/>
            </a:pPr>
            <a:r>
              <a:rPr lang="en-US" sz="2000" b="1" dirty="0">
                <a:latin typeface="Arial"/>
                <a:cs typeface="Arial"/>
              </a:rPr>
              <a:t>Machine Learning</a:t>
            </a:r>
          </a:p>
        </p:txBody>
      </p:sp>
      <p:sp>
        <p:nvSpPr>
          <p:cNvPr id="4" name="Shape 1"/>
          <p:cNvSpPr/>
          <p:nvPr/>
        </p:nvSpPr>
        <p:spPr>
          <a:xfrm>
            <a:off x="588962" y="3710532"/>
            <a:ext cx="11014075" cy="19050"/>
          </a:xfrm>
          <a:prstGeom prst="roundRect">
            <a:avLst>
              <a:gd name="adj" fmla="val 371033"/>
            </a:avLst>
          </a:prstGeom>
          <a:solidFill>
            <a:srgbClr val="C3D4CC"/>
          </a:solidFill>
          <a:ln/>
        </p:spPr>
        <p:txBody>
          <a:bodyPr/>
          <a:lstStyle/>
          <a:p>
            <a:endParaRPr lang="en-IN"/>
          </a:p>
        </p:txBody>
      </p:sp>
      <p:sp>
        <p:nvSpPr>
          <p:cNvPr id="5" name="Shape 2"/>
          <p:cNvSpPr/>
          <p:nvPr/>
        </p:nvSpPr>
        <p:spPr>
          <a:xfrm>
            <a:off x="3290887" y="3121570"/>
            <a:ext cx="19050" cy="588963"/>
          </a:xfrm>
          <a:prstGeom prst="roundRect">
            <a:avLst>
              <a:gd name="adj" fmla="val 371033"/>
            </a:avLst>
          </a:prstGeom>
          <a:solidFill>
            <a:srgbClr val="C3D4CC"/>
          </a:solidFill>
          <a:ln/>
        </p:spPr>
        <p:txBody>
          <a:bodyPr/>
          <a:lstStyle/>
          <a:p>
            <a:endParaRPr lang="en-IN"/>
          </a:p>
        </p:txBody>
      </p:sp>
      <p:sp>
        <p:nvSpPr>
          <p:cNvPr id="6" name="Shape 3"/>
          <p:cNvSpPr/>
          <p:nvPr/>
        </p:nvSpPr>
        <p:spPr>
          <a:xfrm>
            <a:off x="3111103" y="3521224"/>
            <a:ext cx="378619" cy="378619"/>
          </a:xfrm>
          <a:prstGeom prst="roundRect">
            <a:avLst>
              <a:gd name="adj" fmla="val 18668"/>
            </a:avLst>
          </a:prstGeom>
          <a:solidFill>
            <a:srgbClr val="DDEEE6"/>
          </a:solidFill>
          <a:ln w="7620">
            <a:solidFill>
              <a:srgbClr val="C3D4CC"/>
            </a:solidFill>
            <a:prstDash val="solid"/>
          </a:ln>
        </p:spPr>
        <p:txBody>
          <a:bodyPr/>
          <a:lstStyle/>
          <a:p>
            <a:endParaRPr lang="en-IN"/>
          </a:p>
        </p:txBody>
      </p:sp>
      <p:sp>
        <p:nvSpPr>
          <p:cNvPr id="7" name="Text 4"/>
          <p:cNvSpPr/>
          <p:nvPr/>
        </p:nvSpPr>
        <p:spPr>
          <a:xfrm>
            <a:off x="3251100" y="3584327"/>
            <a:ext cx="98524" cy="25241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1958"/>
              </a:lnSpc>
              <a:buNone/>
            </a:pPr>
            <a:r>
              <a:rPr lang="en-US" sz="1800" b="1" dirty="0">
                <a:solidFill>
                  <a:srgbClr val="000000"/>
                </a:solidFill>
                <a:latin typeface="Arial"/>
                <a:ea typeface="Syne Bold" pitchFamily="34" charset="-122"/>
                <a:cs typeface="Arial"/>
              </a:rPr>
              <a:t>1</a:t>
            </a:r>
            <a:endParaRPr lang="en-US" sz="1800" dirty="0">
              <a:solidFill>
                <a:srgbClr val="000000"/>
              </a:solidFill>
              <a:latin typeface="Arial"/>
              <a:cs typeface="Arial"/>
            </a:endParaRPr>
          </a:p>
        </p:txBody>
      </p:sp>
      <p:sp>
        <p:nvSpPr>
          <p:cNvPr id="8" name="Text 5"/>
          <p:cNvSpPr/>
          <p:nvPr/>
        </p:nvSpPr>
        <p:spPr>
          <a:xfrm>
            <a:off x="1934765" y="2051099"/>
            <a:ext cx="2731294" cy="262930"/>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042"/>
              </a:lnSpc>
              <a:buNone/>
            </a:pPr>
            <a:r>
              <a:rPr lang="en-US" sz="1800" b="1" dirty="0">
                <a:solidFill>
                  <a:srgbClr val="000000"/>
                </a:solidFill>
                <a:latin typeface="Arial"/>
                <a:ea typeface="Syne Bold" pitchFamily="34" charset="-122"/>
                <a:cs typeface="Arial"/>
              </a:rPr>
              <a:t>Patterns and Prediction</a:t>
            </a:r>
            <a:endParaRPr lang="en-US" sz="1800" dirty="0">
              <a:solidFill>
                <a:srgbClr val="000000"/>
              </a:solidFill>
              <a:latin typeface="Arial"/>
              <a:cs typeface="Arial"/>
            </a:endParaRPr>
          </a:p>
        </p:txBody>
      </p:sp>
      <p:sp>
        <p:nvSpPr>
          <p:cNvPr id="9" name="Text 6"/>
          <p:cNvSpPr/>
          <p:nvPr/>
        </p:nvSpPr>
        <p:spPr>
          <a:xfrm>
            <a:off x="757237" y="2414934"/>
            <a:ext cx="5086350" cy="538361"/>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083"/>
              </a:lnSpc>
              <a:buNone/>
            </a:pPr>
            <a:r>
              <a:rPr lang="en-US" sz="1800" dirty="0">
                <a:solidFill>
                  <a:srgbClr val="000000"/>
                </a:solidFill>
                <a:latin typeface="Arial"/>
                <a:ea typeface="Overpass Light" pitchFamily="34" charset="-122"/>
                <a:cs typeface="Arial"/>
              </a:rPr>
              <a:t>AI learns from data to model climate, optimize resources, and manage renewable energy.</a:t>
            </a:r>
            <a:endParaRPr lang="en-US" sz="1800" dirty="0">
              <a:solidFill>
                <a:srgbClr val="000000"/>
              </a:solidFill>
              <a:latin typeface="Arial"/>
              <a:cs typeface="Arial"/>
            </a:endParaRPr>
          </a:p>
        </p:txBody>
      </p:sp>
      <p:sp>
        <p:nvSpPr>
          <p:cNvPr id="10" name="Shape 7"/>
          <p:cNvSpPr/>
          <p:nvPr/>
        </p:nvSpPr>
        <p:spPr>
          <a:xfrm>
            <a:off x="6086474" y="3710532"/>
            <a:ext cx="19050" cy="588963"/>
          </a:xfrm>
          <a:prstGeom prst="roundRect">
            <a:avLst>
              <a:gd name="adj" fmla="val 371033"/>
            </a:avLst>
          </a:prstGeom>
          <a:solidFill>
            <a:srgbClr val="C3D4CC"/>
          </a:solidFill>
          <a:ln/>
        </p:spPr>
        <p:txBody>
          <a:bodyPr/>
          <a:lstStyle/>
          <a:p>
            <a:endParaRPr lang="en-IN"/>
          </a:p>
        </p:txBody>
      </p:sp>
      <p:sp>
        <p:nvSpPr>
          <p:cNvPr id="11" name="Shape 8"/>
          <p:cNvSpPr/>
          <p:nvPr/>
        </p:nvSpPr>
        <p:spPr>
          <a:xfrm>
            <a:off x="5906690" y="3521224"/>
            <a:ext cx="378619" cy="378619"/>
          </a:xfrm>
          <a:prstGeom prst="roundRect">
            <a:avLst>
              <a:gd name="adj" fmla="val 18668"/>
            </a:avLst>
          </a:prstGeom>
          <a:solidFill>
            <a:srgbClr val="DDEEE6"/>
          </a:solidFill>
          <a:ln w="7620">
            <a:solidFill>
              <a:srgbClr val="C3D4CC"/>
            </a:solidFill>
            <a:prstDash val="solid"/>
          </a:ln>
        </p:spPr>
        <p:txBody>
          <a:bodyPr/>
          <a:lstStyle/>
          <a:p>
            <a:endParaRPr lang="en-IN"/>
          </a:p>
        </p:txBody>
      </p:sp>
      <p:sp>
        <p:nvSpPr>
          <p:cNvPr id="12" name="Text 9"/>
          <p:cNvSpPr/>
          <p:nvPr/>
        </p:nvSpPr>
        <p:spPr>
          <a:xfrm>
            <a:off x="6017220" y="3584327"/>
            <a:ext cx="157559" cy="25241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1958"/>
              </a:lnSpc>
              <a:buNone/>
            </a:pPr>
            <a:r>
              <a:rPr lang="en-US" sz="1800" b="1" dirty="0">
                <a:solidFill>
                  <a:srgbClr val="000000"/>
                </a:solidFill>
                <a:latin typeface="Arial"/>
                <a:ea typeface="Syne Bold" pitchFamily="34" charset="-122"/>
                <a:cs typeface="Arial"/>
              </a:rPr>
              <a:t>2</a:t>
            </a:r>
            <a:endParaRPr lang="en-US" sz="1800" dirty="0">
              <a:solidFill>
                <a:srgbClr val="000000"/>
              </a:solidFill>
              <a:latin typeface="Arial"/>
              <a:cs typeface="Arial"/>
            </a:endParaRPr>
          </a:p>
        </p:txBody>
      </p:sp>
      <p:sp>
        <p:nvSpPr>
          <p:cNvPr id="13" name="Text 10"/>
          <p:cNvSpPr/>
          <p:nvPr/>
        </p:nvSpPr>
        <p:spPr>
          <a:xfrm>
            <a:off x="4875410" y="4467770"/>
            <a:ext cx="2441178" cy="262930"/>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042"/>
              </a:lnSpc>
              <a:buNone/>
            </a:pPr>
            <a:r>
              <a:rPr lang="en-US" sz="1800" b="1" dirty="0">
                <a:solidFill>
                  <a:srgbClr val="000000"/>
                </a:solidFill>
                <a:latin typeface="Arial"/>
                <a:ea typeface="Syne Bold" pitchFamily="34" charset="-122"/>
                <a:cs typeface="Arial"/>
              </a:rPr>
              <a:t>Weather Forecasting</a:t>
            </a:r>
            <a:endParaRPr lang="en-US" sz="1800" dirty="0">
              <a:solidFill>
                <a:srgbClr val="000000"/>
              </a:solidFill>
              <a:latin typeface="Arial"/>
              <a:cs typeface="Arial"/>
            </a:endParaRPr>
          </a:p>
        </p:txBody>
      </p:sp>
      <p:sp>
        <p:nvSpPr>
          <p:cNvPr id="14" name="Text 11"/>
          <p:cNvSpPr/>
          <p:nvPr/>
        </p:nvSpPr>
        <p:spPr>
          <a:xfrm>
            <a:off x="3552824" y="4831606"/>
            <a:ext cx="5086350" cy="26918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gn="ctr">
              <a:lnSpc>
                <a:spcPts val="2083"/>
              </a:lnSpc>
            </a:pPr>
            <a:r>
              <a:rPr lang="en-US" sz="1800" dirty="0">
                <a:solidFill>
                  <a:srgbClr val="000000"/>
                </a:solidFill>
                <a:latin typeface="Arial"/>
                <a:ea typeface="Overpass Light"/>
                <a:cs typeface="Arial"/>
              </a:rPr>
              <a:t>Predicting renewable energy production </a:t>
            </a:r>
          </a:p>
          <a:p>
            <a:pPr marL="0" indent="0" algn="ctr">
              <a:lnSpc>
                <a:spcPts val="2083"/>
              </a:lnSpc>
              <a:buNone/>
            </a:pPr>
            <a:r>
              <a:rPr lang="en-US" sz="1800" dirty="0">
                <a:solidFill>
                  <a:srgbClr val="000000"/>
                </a:solidFill>
                <a:latin typeface="Arial"/>
                <a:ea typeface="Overpass Light"/>
                <a:cs typeface="Arial"/>
              </a:rPr>
              <a:t>based on weather data.</a:t>
            </a:r>
          </a:p>
        </p:txBody>
      </p:sp>
      <p:sp>
        <p:nvSpPr>
          <p:cNvPr id="15" name="Shape 12"/>
          <p:cNvSpPr/>
          <p:nvPr/>
        </p:nvSpPr>
        <p:spPr>
          <a:xfrm>
            <a:off x="8882062" y="3121570"/>
            <a:ext cx="19050" cy="588963"/>
          </a:xfrm>
          <a:prstGeom prst="roundRect">
            <a:avLst>
              <a:gd name="adj" fmla="val 371033"/>
            </a:avLst>
          </a:prstGeom>
          <a:solidFill>
            <a:srgbClr val="C3D4CC"/>
          </a:solidFill>
          <a:ln/>
        </p:spPr>
        <p:txBody>
          <a:bodyPr/>
          <a:lstStyle/>
          <a:p>
            <a:endParaRPr lang="en-IN"/>
          </a:p>
        </p:txBody>
      </p:sp>
      <p:sp>
        <p:nvSpPr>
          <p:cNvPr id="16" name="Shape 13"/>
          <p:cNvSpPr/>
          <p:nvPr/>
        </p:nvSpPr>
        <p:spPr>
          <a:xfrm>
            <a:off x="8702278" y="3521224"/>
            <a:ext cx="378619" cy="378619"/>
          </a:xfrm>
          <a:prstGeom prst="roundRect">
            <a:avLst>
              <a:gd name="adj" fmla="val 18668"/>
            </a:avLst>
          </a:prstGeom>
          <a:solidFill>
            <a:srgbClr val="DDEEE6"/>
          </a:solidFill>
          <a:ln w="7620">
            <a:solidFill>
              <a:srgbClr val="C3D4CC"/>
            </a:solidFill>
            <a:prstDash val="solid"/>
          </a:ln>
        </p:spPr>
        <p:txBody>
          <a:bodyPr/>
          <a:lstStyle/>
          <a:p>
            <a:endParaRPr lang="en-IN"/>
          </a:p>
        </p:txBody>
      </p:sp>
      <p:sp>
        <p:nvSpPr>
          <p:cNvPr id="17" name="Text 14"/>
          <p:cNvSpPr/>
          <p:nvPr/>
        </p:nvSpPr>
        <p:spPr>
          <a:xfrm>
            <a:off x="8810624" y="3584327"/>
            <a:ext cx="161826" cy="25241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1958"/>
              </a:lnSpc>
              <a:buNone/>
            </a:pPr>
            <a:r>
              <a:rPr lang="en-US" sz="1800" b="1" dirty="0">
                <a:solidFill>
                  <a:srgbClr val="000000"/>
                </a:solidFill>
                <a:latin typeface="Arial"/>
                <a:ea typeface="Syne Bold" pitchFamily="34" charset="-122"/>
                <a:cs typeface="Arial"/>
              </a:rPr>
              <a:t>3</a:t>
            </a:r>
            <a:endParaRPr lang="en-US" sz="1800" dirty="0">
              <a:solidFill>
                <a:srgbClr val="000000"/>
              </a:solidFill>
              <a:latin typeface="Arial"/>
              <a:cs typeface="Arial"/>
            </a:endParaRPr>
          </a:p>
        </p:txBody>
      </p:sp>
      <p:sp>
        <p:nvSpPr>
          <p:cNvPr id="18" name="Text 15"/>
          <p:cNvSpPr/>
          <p:nvPr/>
        </p:nvSpPr>
        <p:spPr>
          <a:xfrm>
            <a:off x="7832030" y="2320280"/>
            <a:ext cx="2119114" cy="262930"/>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042"/>
              </a:lnSpc>
              <a:buNone/>
            </a:pPr>
            <a:r>
              <a:rPr lang="en-US" sz="1800" b="1" dirty="0">
                <a:solidFill>
                  <a:srgbClr val="000000"/>
                </a:solidFill>
                <a:latin typeface="Arial"/>
                <a:ea typeface="Syne Bold" pitchFamily="34" charset="-122"/>
                <a:cs typeface="Arial"/>
              </a:rPr>
              <a:t>Grid Management</a:t>
            </a:r>
            <a:endParaRPr lang="en-US" sz="1800" dirty="0">
              <a:solidFill>
                <a:srgbClr val="000000"/>
              </a:solidFill>
              <a:latin typeface="Arial"/>
              <a:cs typeface="Arial"/>
            </a:endParaRPr>
          </a:p>
        </p:txBody>
      </p:sp>
      <p:sp>
        <p:nvSpPr>
          <p:cNvPr id="19" name="Text 16"/>
          <p:cNvSpPr/>
          <p:nvPr/>
        </p:nvSpPr>
        <p:spPr>
          <a:xfrm>
            <a:off x="6808488" y="2684115"/>
            <a:ext cx="4640651" cy="369822"/>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gn="ctr">
              <a:lnSpc>
                <a:spcPts val="2083"/>
              </a:lnSpc>
            </a:pPr>
            <a:r>
              <a:rPr lang="en-US" sz="1800" dirty="0">
                <a:solidFill>
                  <a:srgbClr val="000000"/>
                </a:solidFill>
                <a:latin typeface="Arial"/>
                <a:ea typeface="Overpass Light"/>
                <a:cs typeface="Arial"/>
              </a:rPr>
              <a:t>Controlling variable wind and </a:t>
            </a:r>
          </a:p>
          <a:p>
            <a:pPr marL="0" indent="0" algn="ctr">
              <a:lnSpc>
                <a:spcPts val="2083"/>
              </a:lnSpc>
              <a:buNone/>
            </a:pPr>
            <a:r>
              <a:rPr lang="en-US" sz="1800" dirty="0">
                <a:solidFill>
                  <a:srgbClr val="000000"/>
                </a:solidFill>
                <a:latin typeface="Arial"/>
                <a:ea typeface="Overpass Light"/>
                <a:cs typeface="Arial"/>
              </a:rPr>
              <a:t>solar energy supplies for power grids.</a:t>
            </a:r>
          </a:p>
        </p:txBody>
      </p:sp>
      <p:cxnSp>
        <p:nvCxnSpPr>
          <p:cNvPr id="2" name="Straight Connector 1">
            <a:extLst>
              <a:ext uri="{FF2B5EF4-FFF2-40B4-BE49-F238E27FC236}">
                <a16:creationId xmlns:a16="http://schemas.microsoft.com/office/drawing/2014/main" id="{6D2C886D-CDCD-45DE-670B-1BB2A3AE6158}"/>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645D9E50-A3E2-C6BA-2034-539F4EBA8B40}"/>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23" name="Text 0">
            <a:extLst>
              <a:ext uri="{FF2B5EF4-FFF2-40B4-BE49-F238E27FC236}">
                <a16:creationId xmlns:a16="http://schemas.microsoft.com/office/drawing/2014/main" id="{FACDD846-871B-4DCD-3CA9-60A4B2E77CDC}"/>
              </a:ext>
            </a:extLst>
          </p:cNvPr>
          <p:cNvSpPr/>
          <p:nvPr/>
        </p:nvSpPr>
        <p:spPr>
          <a:xfrm>
            <a:off x="304800" y="920420"/>
            <a:ext cx="6179939" cy="39002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3500"/>
              </a:lnSpc>
            </a:pPr>
            <a:r>
              <a:rPr lang="en-US" sz="2000" b="1" dirty="0">
                <a:solidFill>
                  <a:srgbClr val="213163"/>
                </a:solidFill>
                <a:latin typeface="Arial"/>
                <a:cs typeface="Arial"/>
              </a:rPr>
              <a:t>AI Technologies for Sustainability</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6095D24D-DFE9-F389-AA4B-B797F4815F70}"/>
              </a:ext>
            </a:extLst>
          </p:cNvPr>
          <p:cNvGraphicFramePr/>
          <p:nvPr/>
        </p:nvGraphicFramePr>
        <p:xfrm>
          <a:off x="1237372" y="1793997"/>
          <a:ext cx="9973089" cy="38752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2" name="Straight Connector 1">
            <a:extLst>
              <a:ext uri="{FF2B5EF4-FFF2-40B4-BE49-F238E27FC236}">
                <a16:creationId xmlns:a16="http://schemas.microsoft.com/office/drawing/2014/main" id="{54155692-5B49-FE54-B38D-837E66049C5A}"/>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4B3D5A6-8821-F09E-7567-3432F19ECDBD}"/>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6" name="Text 0">
            <a:extLst>
              <a:ext uri="{FF2B5EF4-FFF2-40B4-BE49-F238E27FC236}">
                <a16:creationId xmlns:a16="http://schemas.microsoft.com/office/drawing/2014/main" id="{0774F9A1-FFF2-CF63-13B7-CEB9F06FE784}"/>
              </a:ext>
            </a:extLst>
          </p:cNvPr>
          <p:cNvSpPr/>
          <p:nvPr/>
        </p:nvSpPr>
        <p:spPr>
          <a:xfrm>
            <a:off x="304800" y="1365707"/>
            <a:ext cx="4207173" cy="52585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indent="0">
              <a:lnSpc>
                <a:spcPts val="3500"/>
              </a:lnSpc>
              <a:buFont typeface="Arial"/>
              <a:buNone/>
            </a:pPr>
            <a:r>
              <a:rPr lang="en-US" sz="2000" b="1" dirty="0">
                <a:latin typeface="Arial"/>
                <a:cs typeface="Arial"/>
              </a:rPr>
              <a:t>Natural Language Processing</a:t>
            </a:r>
          </a:p>
        </p:txBody>
      </p:sp>
      <p:sp>
        <p:nvSpPr>
          <p:cNvPr id="7" name="Text 0">
            <a:extLst>
              <a:ext uri="{FF2B5EF4-FFF2-40B4-BE49-F238E27FC236}">
                <a16:creationId xmlns:a16="http://schemas.microsoft.com/office/drawing/2014/main" id="{EB4B1240-D102-295E-42D4-3AFCC22AD09B}"/>
              </a:ext>
            </a:extLst>
          </p:cNvPr>
          <p:cNvSpPr/>
          <p:nvPr/>
        </p:nvSpPr>
        <p:spPr>
          <a:xfrm>
            <a:off x="304800" y="920420"/>
            <a:ext cx="6179939" cy="39002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3500"/>
              </a:lnSpc>
            </a:pPr>
            <a:r>
              <a:rPr lang="en-US" sz="2000" b="1" dirty="0">
                <a:solidFill>
                  <a:srgbClr val="213163"/>
                </a:solidFill>
                <a:latin typeface="Arial"/>
                <a:cs typeface="Arial"/>
              </a:rPr>
              <a:t>AI Technologies for Sustainability</a:t>
            </a:r>
          </a:p>
        </p:txBody>
      </p:sp>
    </p:spTree>
    <p:extLst>
      <p:ext uri="{BB962C8B-B14F-4D97-AF65-F5344CB8AC3E}">
        <p14:creationId xmlns:p14="http://schemas.microsoft.com/office/powerpoint/2010/main" val="34647535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23296" y="996905"/>
            <a:ext cx="3662312" cy="4940666"/>
          </a:xfrm>
          <a:prstGeom prst="rect">
            <a:avLst/>
          </a:prstGeom>
        </p:spPr>
      </p:pic>
      <p:grpSp>
        <p:nvGrpSpPr>
          <p:cNvPr id="18" name="Group 17">
            <a:extLst>
              <a:ext uri="{FF2B5EF4-FFF2-40B4-BE49-F238E27FC236}">
                <a16:creationId xmlns:a16="http://schemas.microsoft.com/office/drawing/2014/main" id="{7F016A43-244C-BAA8-53D4-6523970ACD1A}"/>
              </a:ext>
            </a:extLst>
          </p:cNvPr>
          <p:cNvGrpSpPr/>
          <p:nvPr/>
        </p:nvGrpSpPr>
        <p:grpSpPr>
          <a:xfrm>
            <a:off x="446903" y="1928360"/>
            <a:ext cx="6708809" cy="4009211"/>
            <a:chOff x="520894" y="2162572"/>
            <a:chExt cx="6793874" cy="4004568"/>
          </a:xfrm>
        </p:grpSpPr>
        <p:sp>
          <p:nvSpPr>
            <p:cNvPr id="4" name="Shape 1"/>
            <p:cNvSpPr/>
            <p:nvPr/>
          </p:nvSpPr>
          <p:spPr>
            <a:xfrm>
              <a:off x="520894" y="2162572"/>
              <a:ext cx="6793874" cy="1301250"/>
            </a:xfrm>
            <a:prstGeom prst="roundRect">
              <a:avLst>
                <a:gd name="adj" fmla="val 5654"/>
              </a:avLst>
            </a:prstGeom>
            <a:solidFill>
              <a:srgbClr val="DDEEE6"/>
            </a:solidFill>
            <a:ln w="7620">
              <a:solidFill>
                <a:srgbClr val="C3D4CC"/>
              </a:solidFill>
              <a:prstDash val="solid"/>
            </a:ln>
          </p:spPr>
          <p:txBody>
            <a:bodyPr/>
            <a:lstStyle/>
            <a:p>
              <a:endParaRPr lang="en-IN"/>
            </a:p>
          </p:txBody>
        </p:sp>
        <p:sp>
          <p:nvSpPr>
            <p:cNvPr id="5" name="Text 2"/>
            <p:cNvSpPr/>
            <p:nvPr/>
          </p:nvSpPr>
          <p:spPr>
            <a:xfrm>
              <a:off x="860921" y="2358827"/>
              <a:ext cx="2373908" cy="29676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33"/>
                </a:lnSpc>
                <a:buNone/>
              </a:pPr>
              <a:r>
                <a:rPr lang="en-US" sz="1800" b="1" dirty="0">
                  <a:solidFill>
                    <a:srgbClr val="000000"/>
                  </a:solidFill>
                  <a:latin typeface="Arial"/>
                  <a:ea typeface="Syne Bold" pitchFamily="34" charset="-122"/>
                  <a:cs typeface="Arial"/>
                </a:rPr>
                <a:t>Precision Farming</a:t>
              </a:r>
              <a:endParaRPr lang="en-US" sz="1800" dirty="0">
                <a:solidFill>
                  <a:srgbClr val="000000"/>
                </a:solidFill>
                <a:latin typeface="Arial"/>
                <a:cs typeface="Arial"/>
              </a:endParaRPr>
            </a:p>
          </p:txBody>
        </p:sp>
        <p:sp>
          <p:nvSpPr>
            <p:cNvPr id="6" name="Text 3"/>
            <p:cNvSpPr/>
            <p:nvPr/>
          </p:nvSpPr>
          <p:spPr>
            <a:xfrm>
              <a:off x="860921" y="2769494"/>
              <a:ext cx="5898158" cy="60761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75"/>
                </a:lnSpc>
                <a:buNone/>
              </a:pPr>
              <a:r>
                <a:rPr lang="en-US" sz="1800" dirty="0">
                  <a:solidFill>
                    <a:srgbClr val="000000"/>
                  </a:solidFill>
                  <a:latin typeface="Arial"/>
                  <a:ea typeface="Overpass Light" pitchFamily="34" charset="-122"/>
                  <a:cs typeface="Arial"/>
                </a:rPr>
                <a:t>Robots implementing sustainable agriculture practices, saving resources.</a:t>
              </a:r>
              <a:endParaRPr lang="en-US" sz="1800" dirty="0">
                <a:solidFill>
                  <a:srgbClr val="000000"/>
                </a:solidFill>
                <a:latin typeface="Arial"/>
                <a:cs typeface="Arial"/>
              </a:endParaRPr>
            </a:p>
          </p:txBody>
        </p:sp>
        <p:sp>
          <p:nvSpPr>
            <p:cNvPr id="7" name="Shape 4"/>
            <p:cNvSpPr/>
            <p:nvPr/>
          </p:nvSpPr>
          <p:spPr>
            <a:xfrm>
              <a:off x="520894" y="3668104"/>
              <a:ext cx="6793874" cy="1195799"/>
            </a:xfrm>
            <a:prstGeom prst="roundRect">
              <a:avLst>
                <a:gd name="adj" fmla="val 7206"/>
              </a:avLst>
            </a:prstGeom>
            <a:solidFill>
              <a:srgbClr val="DDEEE6"/>
            </a:solidFill>
            <a:ln w="7620">
              <a:solidFill>
                <a:srgbClr val="C3D4CC"/>
              </a:solidFill>
              <a:prstDash val="solid"/>
            </a:ln>
          </p:spPr>
          <p:txBody>
            <a:bodyPr/>
            <a:lstStyle/>
            <a:p>
              <a:endParaRPr lang="en-IN"/>
            </a:p>
          </p:txBody>
        </p:sp>
        <p:sp>
          <p:nvSpPr>
            <p:cNvPr id="8" name="Text 5"/>
            <p:cNvSpPr/>
            <p:nvPr/>
          </p:nvSpPr>
          <p:spPr>
            <a:xfrm>
              <a:off x="860921" y="3906294"/>
              <a:ext cx="4144368" cy="29676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33"/>
                </a:lnSpc>
                <a:buNone/>
              </a:pPr>
              <a:r>
                <a:rPr lang="en-US" sz="1800" b="1" dirty="0">
                  <a:solidFill>
                    <a:srgbClr val="000000"/>
                  </a:solidFill>
                  <a:latin typeface="Arial"/>
                  <a:ea typeface="Syne Bold" pitchFamily="34" charset="-122"/>
                  <a:cs typeface="Arial"/>
                </a:rPr>
                <a:t>Energy-Efficient Manufacturing</a:t>
              </a:r>
              <a:endParaRPr lang="en-US" sz="1800" dirty="0">
                <a:solidFill>
                  <a:srgbClr val="000000"/>
                </a:solidFill>
                <a:latin typeface="Arial"/>
                <a:cs typeface="Arial"/>
              </a:endParaRPr>
            </a:p>
          </p:txBody>
        </p:sp>
        <p:sp>
          <p:nvSpPr>
            <p:cNvPr id="9" name="Text 6"/>
            <p:cNvSpPr/>
            <p:nvPr/>
          </p:nvSpPr>
          <p:spPr>
            <a:xfrm>
              <a:off x="860921" y="4212303"/>
              <a:ext cx="6214459" cy="36131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2375"/>
                </a:lnSpc>
              </a:pPr>
              <a:r>
                <a:rPr lang="en-US" sz="1800" dirty="0">
                  <a:solidFill>
                    <a:srgbClr val="000000"/>
                  </a:solidFill>
                  <a:latin typeface="Arial"/>
                  <a:ea typeface="Overpass Light"/>
                  <a:cs typeface="Arial"/>
                </a:rPr>
                <a:t>Automating processes to reduce waste and environmental</a:t>
              </a:r>
            </a:p>
            <a:p>
              <a:pPr>
                <a:lnSpc>
                  <a:spcPts val="2375"/>
                </a:lnSpc>
              </a:pPr>
              <a:r>
                <a:rPr lang="en-US" sz="1800" dirty="0">
                  <a:solidFill>
                    <a:srgbClr val="000000"/>
                  </a:solidFill>
                  <a:latin typeface="Arial"/>
                  <a:ea typeface="Overpass Light" pitchFamily="34" charset="-122"/>
                  <a:cs typeface="Arial"/>
                </a:rPr>
                <a:t>impact.</a:t>
              </a:r>
              <a:endParaRPr lang="en-US" sz="1800" dirty="0">
                <a:solidFill>
                  <a:srgbClr val="000000"/>
                </a:solidFill>
                <a:latin typeface="Arial"/>
                <a:cs typeface="Arial"/>
              </a:endParaRPr>
            </a:p>
          </p:txBody>
        </p:sp>
        <p:sp>
          <p:nvSpPr>
            <p:cNvPr id="10" name="Shape 7"/>
            <p:cNvSpPr/>
            <p:nvPr/>
          </p:nvSpPr>
          <p:spPr>
            <a:xfrm>
              <a:off x="520894" y="5060157"/>
              <a:ext cx="6793874" cy="1106983"/>
            </a:xfrm>
            <a:prstGeom prst="roundRect">
              <a:avLst>
                <a:gd name="adj" fmla="val 7206"/>
              </a:avLst>
            </a:prstGeom>
            <a:solidFill>
              <a:srgbClr val="DDEEE6"/>
            </a:solidFill>
            <a:ln w="7620">
              <a:solidFill>
                <a:srgbClr val="C3D4CC"/>
              </a:solidFill>
              <a:prstDash val="solid"/>
            </a:ln>
          </p:spPr>
          <p:txBody>
            <a:bodyPr/>
            <a:lstStyle/>
            <a:p>
              <a:endParaRPr lang="en-IN"/>
            </a:p>
          </p:txBody>
        </p:sp>
        <p:sp>
          <p:nvSpPr>
            <p:cNvPr id="11" name="Text 8"/>
            <p:cNvSpPr/>
            <p:nvPr/>
          </p:nvSpPr>
          <p:spPr>
            <a:xfrm>
              <a:off x="860921" y="5256411"/>
              <a:ext cx="2844701" cy="29676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33"/>
                </a:lnSpc>
                <a:buNone/>
              </a:pPr>
              <a:r>
                <a:rPr lang="en-US" sz="1800" b="1" dirty="0">
                  <a:solidFill>
                    <a:srgbClr val="000000"/>
                  </a:solidFill>
                  <a:latin typeface="Arial"/>
                  <a:ea typeface="Syne Bold" pitchFamily="34" charset="-122"/>
                  <a:cs typeface="Arial"/>
                </a:rPr>
                <a:t>Recycled Automation</a:t>
              </a:r>
              <a:endParaRPr lang="en-US" sz="1800" dirty="0">
                <a:solidFill>
                  <a:srgbClr val="000000"/>
                </a:solidFill>
                <a:latin typeface="Arial"/>
                <a:cs typeface="Arial"/>
              </a:endParaRPr>
            </a:p>
          </p:txBody>
        </p:sp>
        <p:sp>
          <p:nvSpPr>
            <p:cNvPr id="12" name="Text 9"/>
            <p:cNvSpPr/>
            <p:nvPr/>
          </p:nvSpPr>
          <p:spPr>
            <a:xfrm>
              <a:off x="860921" y="5667078"/>
              <a:ext cx="5898158" cy="303808"/>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75"/>
                </a:lnSpc>
                <a:buNone/>
              </a:pPr>
              <a:r>
                <a:rPr lang="en-US" sz="1800" dirty="0">
                  <a:solidFill>
                    <a:srgbClr val="000000"/>
                  </a:solidFill>
                  <a:latin typeface="Arial"/>
                  <a:ea typeface="Overpass Light" pitchFamily="34" charset="-122"/>
                  <a:cs typeface="Arial"/>
                </a:rPr>
                <a:t>Using recycled materials to build sustainable robotic systems.</a:t>
              </a:r>
              <a:endParaRPr lang="en-US" sz="1800" dirty="0">
                <a:solidFill>
                  <a:srgbClr val="000000"/>
                </a:solidFill>
                <a:latin typeface="Arial"/>
                <a:cs typeface="Arial"/>
              </a:endParaRPr>
            </a:p>
          </p:txBody>
        </p:sp>
      </p:grpSp>
      <p:cxnSp>
        <p:nvCxnSpPr>
          <p:cNvPr id="13" name="Straight Connector 12">
            <a:extLst>
              <a:ext uri="{FF2B5EF4-FFF2-40B4-BE49-F238E27FC236}">
                <a16:creationId xmlns:a16="http://schemas.microsoft.com/office/drawing/2014/main" id="{EB0A597B-0493-AF0E-995E-2A720F63125F}"/>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EC6866F-CFF0-6078-1B29-39DE55CC16F5}"/>
              </a:ext>
            </a:extLst>
          </p:cNvPr>
          <p:cNvSpPr txBox="1"/>
          <p:nvPr/>
        </p:nvSpPr>
        <p:spPr>
          <a:xfrm>
            <a:off x="943155" y="6133382"/>
            <a:ext cx="755961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Image generated by AI tool</a:t>
            </a:r>
          </a:p>
        </p:txBody>
      </p:sp>
      <p:sp>
        <p:nvSpPr>
          <p:cNvPr id="15" name="TextBox 14">
            <a:extLst>
              <a:ext uri="{FF2B5EF4-FFF2-40B4-BE49-F238E27FC236}">
                <a16:creationId xmlns:a16="http://schemas.microsoft.com/office/drawing/2014/main" id="{B443E046-2748-1C9F-A89F-EBB3BD56A5CF}"/>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6" name="Text 0">
            <a:extLst>
              <a:ext uri="{FF2B5EF4-FFF2-40B4-BE49-F238E27FC236}">
                <a16:creationId xmlns:a16="http://schemas.microsoft.com/office/drawing/2014/main" id="{874DC4B5-E65A-635C-F4C7-A453D551C4D9}"/>
              </a:ext>
            </a:extLst>
          </p:cNvPr>
          <p:cNvSpPr/>
          <p:nvPr/>
        </p:nvSpPr>
        <p:spPr>
          <a:xfrm>
            <a:off x="304800" y="1365707"/>
            <a:ext cx="4207173" cy="52585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indent="0">
              <a:lnSpc>
                <a:spcPts val="3500"/>
              </a:lnSpc>
              <a:buFont typeface="Arial"/>
              <a:buNone/>
            </a:pPr>
            <a:r>
              <a:rPr lang="en-US" sz="2000" b="1" dirty="0">
                <a:latin typeface="Arial"/>
                <a:cs typeface="Arial"/>
              </a:rPr>
              <a:t>Robotics and Automation</a:t>
            </a:r>
          </a:p>
        </p:txBody>
      </p:sp>
      <p:sp>
        <p:nvSpPr>
          <p:cNvPr id="17" name="Text 0">
            <a:extLst>
              <a:ext uri="{FF2B5EF4-FFF2-40B4-BE49-F238E27FC236}">
                <a16:creationId xmlns:a16="http://schemas.microsoft.com/office/drawing/2014/main" id="{1295C48B-E088-5596-0635-A531E1761ABB}"/>
              </a:ext>
            </a:extLst>
          </p:cNvPr>
          <p:cNvSpPr/>
          <p:nvPr/>
        </p:nvSpPr>
        <p:spPr>
          <a:xfrm>
            <a:off x="304800" y="920420"/>
            <a:ext cx="6179939" cy="39002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3500"/>
              </a:lnSpc>
            </a:pPr>
            <a:r>
              <a:rPr lang="en-US" sz="2000" b="1" dirty="0">
                <a:solidFill>
                  <a:srgbClr val="213163"/>
                </a:solidFill>
                <a:latin typeface="Arial"/>
                <a:cs typeface="Arial"/>
              </a:rPr>
              <a:t>AI Technologies for Sustainability</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4361A0DC-F5E6-3DC2-E7BA-2D0580E47C55}"/>
              </a:ext>
            </a:extLst>
          </p:cNvPr>
          <p:cNvGrpSpPr/>
          <p:nvPr/>
        </p:nvGrpSpPr>
        <p:grpSpPr>
          <a:xfrm>
            <a:off x="490889" y="1969587"/>
            <a:ext cx="6261691" cy="3642813"/>
            <a:chOff x="875593" y="1497201"/>
            <a:chExt cx="6213871" cy="4821436"/>
          </a:xfrm>
        </p:grpSpPr>
        <p:pic>
          <p:nvPicPr>
            <p:cNvPr id="4" name="Image 1" descr="preencoded.png"/>
            <p:cNvPicPr>
              <a:picLocks noChangeAspect="1"/>
            </p:cNvPicPr>
            <p:nvPr/>
          </p:nvPicPr>
          <p:blipFill>
            <a:blip r:embed="rId3"/>
            <a:stretch>
              <a:fillRect/>
            </a:stretch>
          </p:blipFill>
          <p:spPr>
            <a:xfrm>
              <a:off x="875593" y="1497201"/>
              <a:ext cx="1004491" cy="1607145"/>
            </a:xfrm>
            <a:prstGeom prst="rect">
              <a:avLst/>
            </a:prstGeom>
          </p:spPr>
        </p:pic>
        <p:sp>
          <p:nvSpPr>
            <p:cNvPr id="5" name="Text 1"/>
            <p:cNvSpPr/>
            <p:nvPr/>
          </p:nvSpPr>
          <p:spPr>
            <a:xfrm>
              <a:off x="2181410" y="1698021"/>
              <a:ext cx="2511227" cy="31382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458"/>
                </a:lnSpc>
                <a:buNone/>
              </a:pPr>
              <a:r>
                <a:rPr lang="en-US" sz="1800" b="1" dirty="0">
                  <a:solidFill>
                    <a:srgbClr val="000000"/>
                  </a:solidFill>
                  <a:latin typeface="Arial"/>
                  <a:ea typeface="Syne Bold" pitchFamily="34" charset="-122"/>
                  <a:cs typeface="Arial"/>
                </a:rPr>
                <a:t>Real-Time Data</a:t>
              </a:r>
              <a:endParaRPr lang="en-US" sz="1800" dirty="0">
                <a:solidFill>
                  <a:srgbClr val="000000"/>
                </a:solidFill>
                <a:latin typeface="Arial"/>
                <a:cs typeface="Arial"/>
              </a:endParaRPr>
            </a:p>
          </p:txBody>
        </p:sp>
        <p:sp>
          <p:nvSpPr>
            <p:cNvPr id="6" name="Text 2"/>
            <p:cNvSpPr/>
            <p:nvPr/>
          </p:nvSpPr>
          <p:spPr>
            <a:xfrm>
              <a:off x="2181410" y="2132301"/>
              <a:ext cx="4908054" cy="32146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00"/>
                </a:lnSpc>
                <a:buNone/>
              </a:pPr>
              <a:r>
                <a:rPr lang="en-US" sz="1800" dirty="0">
                  <a:solidFill>
                    <a:srgbClr val="000000"/>
                  </a:solidFill>
                  <a:latin typeface="Arial"/>
                  <a:ea typeface="Overpass Light" pitchFamily="34" charset="-122"/>
                  <a:cs typeface="Arial"/>
                </a:rPr>
                <a:t>Collecting sensor data from connected devices.</a:t>
              </a:r>
              <a:endParaRPr lang="en-US" sz="1800" dirty="0">
                <a:solidFill>
                  <a:srgbClr val="000000"/>
                </a:solidFill>
                <a:latin typeface="Arial"/>
                <a:cs typeface="Arial"/>
              </a:endParaRPr>
            </a:p>
          </p:txBody>
        </p:sp>
        <p:pic>
          <p:nvPicPr>
            <p:cNvPr id="7" name="Image 2" descr="preencoded.png"/>
            <p:cNvPicPr>
              <a:picLocks noChangeAspect="1"/>
            </p:cNvPicPr>
            <p:nvPr/>
          </p:nvPicPr>
          <p:blipFill>
            <a:blip r:embed="rId4"/>
            <a:stretch>
              <a:fillRect/>
            </a:stretch>
          </p:blipFill>
          <p:spPr>
            <a:xfrm>
              <a:off x="875593" y="3104346"/>
              <a:ext cx="1004491" cy="1607145"/>
            </a:xfrm>
            <a:prstGeom prst="rect">
              <a:avLst/>
            </a:prstGeom>
          </p:spPr>
        </p:pic>
        <p:sp>
          <p:nvSpPr>
            <p:cNvPr id="8" name="Text 3"/>
            <p:cNvSpPr/>
            <p:nvPr/>
          </p:nvSpPr>
          <p:spPr>
            <a:xfrm>
              <a:off x="2181410" y="3305166"/>
              <a:ext cx="2511227" cy="31382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458"/>
                </a:lnSpc>
                <a:buNone/>
              </a:pPr>
              <a:r>
                <a:rPr lang="en-US" sz="1800" b="1" dirty="0">
                  <a:solidFill>
                    <a:srgbClr val="000000"/>
                  </a:solidFill>
                  <a:latin typeface="Arial"/>
                  <a:ea typeface="Syne Bold" pitchFamily="34" charset="-122"/>
                  <a:cs typeface="Arial"/>
                </a:rPr>
                <a:t>Optimization</a:t>
              </a:r>
              <a:endParaRPr lang="en-US" sz="1800" dirty="0">
                <a:solidFill>
                  <a:srgbClr val="000000"/>
                </a:solidFill>
                <a:latin typeface="Arial"/>
                <a:cs typeface="Arial"/>
              </a:endParaRPr>
            </a:p>
          </p:txBody>
        </p:sp>
        <p:sp>
          <p:nvSpPr>
            <p:cNvPr id="9" name="Text 4"/>
            <p:cNvSpPr/>
            <p:nvPr/>
          </p:nvSpPr>
          <p:spPr>
            <a:xfrm>
              <a:off x="2181410" y="3739446"/>
              <a:ext cx="4908054" cy="32146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00"/>
                </a:lnSpc>
                <a:buNone/>
              </a:pPr>
              <a:r>
                <a:rPr lang="en-US" sz="1800" dirty="0">
                  <a:solidFill>
                    <a:srgbClr val="000000"/>
                  </a:solidFill>
                  <a:latin typeface="Arial"/>
                  <a:ea typeface="Overpass Light" pitchFamily="34" charset="-122"/>
                  <a:cs typeface="Arial"/>
                </a:rPr>
                <a:t>Analyzing data to optimize resource management.</a:t>
              </a:r>
              <a:endParaRPr lang="en-US" sz="1800" dirty="0">
                <a:solidFill>
                  <a:srgbClr val="000000"/>
                </a:solidFill>
                <a:latin typeface="Arial"/>
                <a:cs typeface="Arial"/>
              </a:endParaRPr>
            </a:p>
          </p:txBody>
        </p:sp>
        <p:pic>
          <p:nvPicPr>
            <p:cNvPr id="10" name="Image 3" descr="preencoded.png"/>
            <p:cNvPicPr>
              <a:picLocks noChangeAspect="1"/>
            </p:cNvPicPr>
            <p:nvPr/>
          </p:nvPicPr>
          <p:blipFill>
            <a:blip r:embed="rId5"/>
            <a:stretch>
              <a:fillRect/>
            </a:stretch>
          </p:blipFill>
          <p:spPr>
            <a:xfrm>
              <a:off x="875593" y="4711492"/>
              <a:ext cx="1004491" cy="1607145"/>
            </a:xfrm>
            <a:prstGeom prst="rect">
              <a:avLst/>
            </a:prstGeom>
          </p:spPr>
        </p:pic>
        <p:sp>
          <p:nvSpPr>
            <p:cNvPr id="11" name="Text 5"/>
            <p:cNvSpPr/>
            <p:nvPr/>
          </p:nvSpPr>
          <p:spPr>
            <a:xfrm>
              <a:off x="2181410" y="4912311"/>
              <a:ext cx="2511227" cy="31382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458"/>
                </a:lnSpc>
                <a:buNone/>
              </a:pPr>
              <a:r>
                <a:rPr lang="en-US" sz="1800" b="1" dirty="0">
                  <a:solidFill>
                    <a:srgbClr val="000000"/>
                  </a:solidFill>
                  <a:latin typeface="Arial"/>
                  <a:ea typeface="Syne Bold" pitchFamily="34" charset="-122"/>
                  <a:cs typeface="Arial"/>
                </a:rPr>
                <a:t>Smart Systems</a:t>
              </a:r>
              <a:endParaRPr lang="en-US" sz="1800" dirty="0">
                <a:solidFill>
                  <a:srgbClr val="000000"/>
                </a:solidFill>
                <a:latin typeface="Arial"/>
                <a:cs typeface="Arial"/>
              </a:endParaRPr>
            </a:p>
          </p:txBody>
        </p:sp>
        <p:sp>
          <p:nvSpPr>
            <p:cNvPr id="12" name="Text 6"/>
            <p:cNvSpPr/>
            <p:nvPr/>
          </p:nvSpPr>
          <p:spPr>
            <a:xfrm>
              <a:off x="2181410" y="5346591"/>
              <a:ext cx="4908054" cy="642938"/>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00"/>
                </a:lnSpc>
                <a:buNone/>
              </a:pPr>
              <a:r>
                <a:rPr lang="en-US" sz="1800" dirty="0">
                  <a:solidFill>
                    <a:srgbClr val="000000"/>
                  </a:solidFill>
                  <a:latin typeface="Arial"/>
                  <a:ea typeface="Overpass Light" pitchFamily="34" charset="-122"/>
                  <a:cs typeface="Arial"/>
                </a:rPr>
                <a:t>Automating sustainable practices in cities, agriculture, and energy.</a:t>
              </a:r>
              <a:endParaRPr lang="en-US" sz="1800" dirty="0">
                <a:solidFill>
                  <a:srgbClr val="000000"/>
                </a:solidFill>
                <a:latin typeface="Arial"/>
                <a:cs typeface="Arial"/>
              </a:endParaRPr>
            </a:p>
          </p:txBody>
        </p:sp>
      </p:grpSp>
      <p:pic>
        <p:nvPicPr>
          <p:cNvPr id="13" name="Picture 12" descr="A cartoon of people on a street&#10;&#10;Description automatically generated">
            <a:extLst>
              <a:ext uri="{FF2B5EF4-FFF2-40B4-BE49-F238E27FC236}">
                <a16:creationId xmlns:a16="http://schemas.microsoft.com/office/drawing/2014/main" id="{E182D492-F862-B967-AC9C-8A1D6D6F0EA9}"/>
              </a:ext>
            </a:extLst>
          </p:cNvPr>
          <p:cNvPicPr>
            <a:picLocks noChangeAspect="1"/>
          </p:cNvPicPr>
          <p:nvPr/>
        </p:nvPicPr>
        <p:blipFill>
          <a:blip r:embed="rId6"/>
          <a:stretch>
            <a:fillRect/>
          </a:stretch>
        </p:blipFill>
        <p:spPr>
          <a:xfrm>
            <a:off x="7854694" y="924046"/>
            <a:ext cx="4337306" cy="5060191"/>
          </a:xfrm>
          <a:prstGeom prst="rect">
            <a:avLst/>
          </a:prstGeom>
        </p:spPr>
      </p:pic>
      <p:cxnSp>
        <p:nvCxnSpPr>
          <p:cNvPr id="2" name="Straight Connector 1">
            <a:extLst>
              <a:ext uri="{FF2B5EF4-FFF2-40B4-BE49-F238E27FC236}">
                <a16:creationId xmlns:a16="http://schemas.microsoft.com/office/drawing/2014/main" id="{EF2F0F35-295B-3F65-0B52-D4825CA5D7D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96A2D92-B65B-5421-1112-99FA9749B7C6}"/>
              </a:ext>
            </a:extLst>
          </p:cNvPr>
          <p:cNvSpPr txBox="1"/>
          <p:nvPr/>
        </p:nvSpPr>
        <p:spPr>
          <a:xfrm>
            <a:off x="943155" y="6133382"/>
            <a:ext cx="755961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Image generated by AI tool</a:t>
            </a:r>
          </a:p>
        </p:txBody>
      </p:sp>
      <p:sp>
        <p:nvSpPr>
          <p:cNvPr id="15" name="TextBox 14">
            <a:extLst>
              <a:ext uri="{FF2B5EF4-FFF2-40B4-BE49-F238E27FC236}">
                <a16:creationId xmlns:a16="http://schemas.microsoft.com/office/drawing/2014/main" id="{0549BDD7-E959-D62B-62FC-2F9473E91069}"/>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6" name="Text 0">
            <a:extLst>
              <a:ext uri="{FF2B5EF4-FFF2-40B4-BE49-F238E27FC236}">
                <a16:creationId xmlns:a16="http://schemas.microsoft.com/office/drawing/2014/main" id="{34B09593-3382-A829-2D10-E9ED475747F2}"/>
              </a:ext>
            </a:extLst>
          </p:cNvPr>
          <p:cNvSpPr/>
          <p:nvPr/>
        </p:nvSpPr>
        <p:spPr>
          <a:xfrm>
            <a:off x="304800" y="1365707"/>
            <a:ext cx="4207173" cy="52585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indent="0">
              <a:lnSpc>
                <a:spcPts val="3500"/>
              </a:lnSpc>
              <a:buFont typeface="Arial"/>
              <a:buNone/>
            </a:pPr>
            <a:r>
              <a:rPr lang="en-US" sz="2000" b="1" dirty="0">
                <a:latin typeface="Arial"/>
                <a:cs typeface="Arial"/>
              </a:rPr>
              <a:t>IoT and AI Integration</a:t>
            </a:r>
          </a:p>
        </p:txBody>
      </p:sp>
      <p:sp>
        <p:nvSpPr>
          <p:cNvPr id="17" name="Text 0">
            <a:extLst>
              <a:ext uri="{FF2B5EF4-FFF2-40B4-BE49-F238E27FC236}">
                <a16:creationId xmlns:a16="http://schemas.microsoft.com/office/drawing/2014/main" id="{292AC4F8-19EA-E58C-ACF2-43170CF0454E}"/>
              </a:ext>
            </a:extLst>
          </p:cNvPr>
          <p:cNvSpPr/>
          <p:nvPr/>
        </p:nvSpPr>
        <p:spPr>
          <a:xfrm>
            <a:off x="304800" y="920420"/>
            <a:ext cx="6179939" cy="39002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3500"/>
              </a:lnSpc>
            </a:pPr>
            <a:r>
              <a:rPr lang="en-US" sz="2000" b="1" dirty="0">
                <a:solidFill>
                  <a:srgbClr val="213163"/>
                </a:solidFill>
                <a:latin typeface="Arial"/>
                <a:cs typeface="Arial"/>
              </a:rPr>
              <a:t>AI Technologies for Sustainability</a:t>
            </a:r>
          </a:p>
        </p:txBody>
      </p:sp>
    </p:spTree>
    <p:extLst>
      <p:ext uri="{BB962C8B-B14F-4D97-AF65-F5344CB8AC3E}">
        <p14:creationId xmlns:p14="http://schemas.microsoft.com/office/powerpoint/2010/main" val="12911486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3"/>
          <a:stretch>
            <a:fillRect/>
          </a:stretch>
        </p:blipFill>
        <p:spPr>
          <a:xfrm>
            <a:off x="720031" y="2071291"/>
            <a:ext cx="3378200" cy="2087860"/>
          </a:xfrm>
          <a:prstGeom prst="rect">
            <a:avLst/>
          </a:prstGeom>
        </p:spPr>
      </p:pic>
      <p:sp>
        <p:nvSpPr>
          <p:cNvPr id="4" name="Text 1"/>
          <p:cNvSpPr/>
          <p:nvPr/>
        </p:nvSpPr>
        <p:spPr>
          <a:xfrm>
            <a:off x="720031" y="4416326"/>
            <a:ext cx="3378200" cy="326637"/>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00"/>
              </a:lnSpc>
              <a:buNone/>
            </a:pPr>
            <a:r>
              <a:rPr lang="en-US" sz="1800" b="1" dirty="0">
                <a:solidFill>
                  <a:srgbClr val="000000"/>
                </a:solidFill>
                <a:latin typeface="Arial"/>
                <a:ea typeface="Syne Bold" pitchFamily="34" charset="-122"/>
                <a:cs typeface="Arial"/>
              </a:rPr>
              <a:t>Environmental Monitoring</a:t>
            </a:r>
            <a:endParaRPr lang="en-US" sz="1800" dirty="0">
              <a:solidFill>
                <a:srgbClr val="000000"/>
              </a:solidFill>
              <a:latin typeface="Arial"/>
              <a:cs typeface="Arial"/>
            </a:endParaRPr>
          </a:p>
        </p:txBody>
      </p:sp>
      <p:sp>
        <p:nvSpPr>
          <p:cNvPr id="5" name="Text 2"/>
          <p:cNvSpPr/>
          <p:nvPr/>
        </p:nvSpPr>
        <p:spPr>
          <a:xfrm>
            <a:off x="720031" y="4866390"/>
            <a:ext cx="3378200" cy="65841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83"/>
              </a:lnSpc>
              <a:buNone/>
            </a:pPr>
            <a:r>
              <a:rPr lang="en-US" sz="1800" dirty="0">
                <a:solidFill>
                  <a:srgbClr val="000000"/>
                </a:solidFill>
                <a:latin typeface="Arial"/>
                <a:ea typeface="Overpass Light" pitchFamily="34" charset="-122"/>
                <a:cs typeface="Arial"/>
              </a:rPr>
              <a:t>Analyzing satellite and drone data to detect threats.</a:t>
            </a:r>
            <a:endParaRPr lang="en-US" sz="1800" dirty="0">
              <a:solidFill>
                <a:srgbClr val="000000"/>
              </a:solidFill>
              <a:latin typeface="Arial"/>
              <a:cs typeface="Arial"/>
            </a:endParaRPr>
          </a:p>
        </p:txBody>
      </p:sp>
      <p:pic>
        <p:nvPicPr>
          <p:cNvPr id="6" name="Image 1" descr="preencoded.png"/>
          <p:cNvPicPr>
            <a:picLocks noChangeAspect="1"/>
          </p:cNvPicPr>
          <p:nvPr/>
        </p:nvPicPr>
        <p:blipFill>
          <a:blip r:embed="rId4"/>
          <a:stretch>
            <a:fillRect/>
          </a:stretch>
        </p:blipFill>
        <p:spPr>
          <a:xfrm>
            <a:off x="4406801" y="2071291"/>
            <a:ext cx="3378299" cy="2087860"/>
          </a:xfrm>
          <a:prstGeom prst="rect">
            <a:avLst/>
          </a:prstGeom>
        </p:spPr>
      </p:pic>
      <p:sp>
        <p:nvSpPr>
          <p:cNvPr id="7" name="Text 3"/>
          <p:cNvSpPr/>
          <p:nvPr/>
        </p:nvSpPr>
        <p:spPr>
          <a:xfrm>
            <a:off x="4406801" y="4416326"/>
            <a:ext cx="2571750" cy="32146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00"/>
              </a:lnSpc>
              <a:buNone/>
            </a:pPr>
            <a:r>
              <a:rPr lang="en-US" sz="1800" b="1" dirty="0">
                <a:solidFill>
                  <a:srgbClr val="000000"/>
                </a:solidFill>
                <a:latin typeface="Arial"/>
                <a:ea typeface="Syne Bold" pitchFamily="34" charset="-122"/>
                <a:cs typeface="Arial"/>
              </a:rPr>
              <a:t>Wildlife Tracking</a:t>
            </a:r>
            <a:endParaRPr lang="en-US" sz="1800" dirty="0">
              <a:solidFill>
                <a:srgbClr val="000000"/>
              </a:solidFill>
              <a:latin typeface="Arial"/>
              <a:cs typeface="Arial"/>
            </a:endParaRPr>
          </a:p>
        </p:txBody>
      </p:sp>
      <p:sp>
        <p:nvSpPr>
          <p:cNvPr id="8" name="Text 4"/>
          <p:cNvSpPr/>
          <p:nvPr/>
        </p:nvSpPr>
        <p:spPr>
          <a:xfrm>
            <a:off x="4406801" y="4861223"/>
            <a:ext cx="3378299" cy="65841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83"/>
              </a:lnSpc>
              <a:buNone/>
            </a:pPr>
            <a:r>
              <a:rPr lang="en-US" sz="1800" dirty="0">
                <a:solidFill>
                  <a:srgbClr val="000000"/>
                </a:solidFill>
                <a:latin typeface="Arial"/>
                <a:ea typeface="Overpass Light" pitchFamily="34" charset="-122"/>
                <a:cs typeface="Arial"/>
              </a:rPr>
              <a:t>Automating species identification from camera trap footage.</a:t>
            </a:r>
            <a:endParaRPr lang="en-US" sz="1800" dirty="0">
              <a:solidFill>
                <a:srgbClr val="000000"/>
              </a:solidFill>
              <a:latin typeface="Arial"/>
              <a:cs typeface="Arial"/>
            </a:endParaRPr>
          </a:p>
        </p:txBody>
      </p:sp>
      <p:pic>
        <p:nvPicPr>
          <p:cNvPr id="9" name="Image 2" descr="preencoded.png"/>
          <p:cNvPicPr>
            <a:picLocks noChangeAspect="1"/>
          </p:cNvPicPr>
          <p:nvPr/>
        </p:nvPicPr>
        <p:blipFill>
          <a:blip r:embed="rId5"/>
          <a:stretch>
            <a:fillRect/>
          </a:stretch>
        </p:blipFill>
        <p:spPr>
          <a:xfrm>
            <a:off x="8093670" y="2071291"/>
            <a:ext cx="3378200" cy="2087860"/>
          </a:xfrm>
          <a:prstGeom prst="rect">
            <a:avLst/>
          </a:prstGeom>
        </p:spPr>
      </p:pic>
      <p:sp>
        <p:nvSpPr>
          <p:cNvPr id="10" name="Text 5"/>
          <p:cNvSpPr/>
          <p:nvPr/>
        </p:nvSpPr>
        <p:spPr>
          <a:xfrm>
            <a:off x="8093670" y="4416326"/>
            <a:ext cx="2925961" cy="32146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00"/>
              </a:lnSpc>
              <a:buNone/>
            </a:pPr>
            <a:r>
              <a:rPr lang="en-US" sz="1800" b="1" dirty="0">
                <a:solidFill>
                  <a:srgbClr val="000000"/>
                </a:solidFill>
                <a:latin typeface="Arial"/>
                <a:ea typeface="Syne Bold" pitchFamily="34" charset="-122"/>
                <a:cs typeface="Arial"/>
              </a:rPr>
              <a:t>Waste Management</a:t>
            </a:r>
            <a:endParaRPr lang="en-US" sz="1800" dirty="0">
              <a:solidFill>
                <a:srgbClr val="000000"/>
              </a:solidFill>
              <a:latin typeface="Arial"/>
              <a:cs typeface="Arial"/>
            </a:endParaRPr>
          </a:p>
        </p:txBody>
      </p:sp>
      <p:sp>
        <p:nvSpPr>
          <p:cNvPr id="11" name="Text 6"/>
          <p:cNvSpPr/>
          <p:nvPr/>
        </p:nvSpPr>
        <p:spPr>
          <a:xfrm>
            <a:off x="8093670" y="4861223"/>
            <a:ext cx="3378200" cy="65841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83"/>
              </a:lnSpc>
              <a:buNone/>
            </a:pPr>
            <a:r>
              <a:rPr lang="en-US" sz="1800" dirty="0">
                <a:solidFill>
                  <a:srgbClr val="000000"/>
                </a:solidFill>
                <a:latin typeface="Arial"/>
                <a:ea typeface="Overpass Light" pitchFamily="34" charset="-122"/>
                <a:cs typeface="Arial"/>
              </a:rPr>
              <a:t>Improving recycling and sorting through computer vision.</a:t>
            </a:r>
            <a:endParaRPr lang="en-US" sz="1800" dirty="0">
              <a:solidFill>
                <a:srgbClr val="000000"/>
              </a:solidFill>
              <a:latin typeface="Arial"/>
              <a:cs typeface="Arial"/>
            </a:endParaRPr>
          </a:p>
        </p:txBody>
      </p:sp>
      <p:cxnSp>
        <p:nvCxnSpPr>
          <p:cNvPr id="12" name="Straight Connector 11">
            <a:extLst>
              <a:ext uri="{FF2B5EF4-FFF2-40B4-BE49-F238E27FC236}">
                <a16:creationId xmlns:a16="http://schemas.microsoft.com/office/drawing/2014/main" id="{E0C3EBAF-ED24-D448-9432-0AE29E1F30CF}"/>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3FEAAE5-AE6F-B8C0-2504-45EBB3F6C0D4}"/>
              </a:ext>
            </a:extLst>
          </p:cNvPr>
          <p:cNvSpPr txBox="1"/>
          <p:nvPr/>
        </p:nvSpPr>
        <p:spPr>
          <a:xfrm>
            <a:off x="943155" y="6133382"/>
            <a:ext cx="755961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Images are generated by AI tool</a:t>
            </a:r>
          </a:p>
        </p:txBody>
      </p:sp>
      <p:sp>
        <p:nvSpPr>
          <p:cNvPr id="14" name="TextBox 13">
            <a:extLst>
              <a:ext uri="{FF2B5EF4-FFF2-40B4-BE49-F238E27FC236}">
                <a16:creationId xmlns:a16="http://schemas.microsoft.com/office/drawing/2014/main" id="{D6379DCC-4D1D-045D-990B-86F0D79AC8A8}"/>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5" name="Text 0">
            <a:extLst>
              <a:ext uri="{FF2B5EF4-FFF2-40B4-BE49-F238E27FC236}">
                <a16:creationId xmlns:a16="http://schemas.microsoft.com/office/drawing/2014/main" id="{23904E2B-8720-D2ED-CFE4-841A7C19544D}"/>
              </a:ext>
            </a:extLst>
          </p:cNvPr>
          <p:cNvSpPr/>
          <p:nvPr/>
        </p:nvSpPr>
        <p:spPr>
          <a:xfrm>
            <a:off x="304800" y="1365707"/>
            <a:ext cx="4207173" cy="52585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indent="0">
              <a:lnSpc>
                <a:spcPts val="3500"/>
              </a:lnSpc>
              <a:buFont typeface="Arial"/>
              <a:buNone/>
            </a:pPr>
            <a:r>
              <a:rPr lang="en-US" sz="2000" b="1" dirty="0">
                <a:latin typeface="Arial"/>
                <a:cs typeface="Arial"/>
              </a:rPr>
              <a:t>Computer Vision</a:t>
            </a:r>
          </a:p>
        </p:txBody>
      </p:sp>
      <p:sp>
        <p:nvSpPr>
          <p:cNvPr id="16" name="Text 0">
            <a:extLst>
              <a:ext uri="{FF2B5EF4-FFF2-40B4-BE49-F238E27FC236}">
                <a16:creationId xmlns:a16="http://schemas.microsoft.com/office/drawing/2014/main" id="{017073F8-99B8-7FFA-39D3-4AE4B6B27010}"/>
              </a:ext>
            </a:extLst>
          </p:cNvPr>
          <p:cNvSpPr/>
          <p:nvPr/>
        </p:nvSpPr>
        <p:spPr>
          <a:xfrm>
            <a:off x="304800" y="920420"/>
            <a:ext cx="6179939" cy="39002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3500"/>
              </a:lnSpc>
            </a:pPr>
            <a:r>
              <a:rPr lang="en-US" sz="2000" b="1" dirty="0">
                <a:solidFill>
                  <a:srgbClr val="213163"/>
                </a:solidFill>
                <a:latin typeface="Arial"/>
                <a:cs typeface="Arial"/>
              </a:rPr>
              <a:t>AI Technologies for Sustainability</a:t>
            </a:r>
          </a:p>
        </p:txBody>
      </p:sp>
    </p:spTree>
    <p:extLst>
      <p:ext uri="{BB962C8B-B14F-4D97-AF65-F5344CB8AC3E}">
        <p14:creationId xmlns:p14="http://schemas.microsoft.com/office/powerpoint/2010/main" val="32412431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04800" y="889778"/>
            <a:ext cx="6284516" cy="43060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indent="0">
              <a:lnSpc>
                <a:spcPts val="3500"/>
              </a:lnSpc>
              <a:buFont typeface="Arial"/>
              <a:buNone/>
            </a:pPr>
            <a:r>
              <a:rPr lang="en-US" sz="2000" b="1" dirty="0">
                <a:solidFill>
                  <a:srgbClr val="213163"/>
                </a:solidFill>
                <a:latin typeface="Arial"/>
                <a:cs typeface="Arial"/>
              </a:rPr>
              <a:t>AI for Biodiversity</a:t>
            </a:r>
          </a:p>
        </p:txBody>
      </p:sp>
      <p:sp>
        <p:nvSpPr>
          <p:cNvPr id="4" name="Shape 1"/>
          <p:cNvSpPr/>
          <p:nvPr/>
        </p:nvSpPr>
        <p:spPr>
          <a:xfrm>
            <a:off x="5196611" y="1829459"/>
            <a:ext cx="429220" cy="429220"/>
          </a:xfrm>
          <a:prstGeom prst="roundRect">
            <a:avLst>
              <a:gd name="adj" fmla="val 18670"/>
            </a:avLst>
          </a:prstGeom>
          <a:solidFill>
            <a:srgbClr val="DDEEE6"/>
          </a:solidFill>
          <a:ln w="7620">
            <a:solidFill>
              <a:srgbClr val="C3D4CC"/>
            </a:solidFill>
            <a:prstDash val="solid"/>
          </a:ln>
        </p:spPr>
        <p:txBody>
          <a:bodyPr/>
          <a:lstStyle/>
          <a:p>
            <a:endParaRPr lang="en-IN"/>
          </a:p>
        </p:txBody>
      </p:sp>
      <p:sp>
        <p:nvSpPr>
          <p:cNvPr id="5" name="Text 2"/>
          <p:cNvSpPr/>
          <p:nvPr/>
        </p:nvSpPr>
        <p:spPr>
          <a:xfrm>
            <a:off x="5355361" y="1900897"/>
            <a:ext cx="111621" cy="28624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250"/>
              </a:lnSpc>
              <a:buNone/>
            </a:pPr>
            <a:r>
              <a:rPr lang="en-US" sz="1800" b="1" dirty="0">
                <a:solidFill>
                  <a:srgbClr val="000000"/>
                </a:solidFill>
                <a:latin typeface="Arial"/>
                <a:ea typeface="Syne Bold" pitchFamily="34" charset="-122"/>
                <a:cs typeface="Arial"/>
              </a:rPr>
              <a:t>1</a:t>
            </a:r>
            <a:endParaRPr lang="en-US" sz="1800" dirty="0">
              <a:solidFill>
                <a:srgbClr val="000000"/>
              </a:solidFill>
              <a:latin typeface="Arial"/>
              <a:cs typeface="Arial"/>
            </a:endParaRPr>
          </a:p>
        </p:txBody>
      </p:sp>
      <p:sp>
        <p:nvSpPr>
          <p:cNvPr id="6" name="Text 3"/>
          <p:cNvSpPr/>
          <p:nvPr/>
        </p:nvSpPr>
        <p:spPr>
          <a:xfrm>
            <a:off x="5816628" y="1829459"/>
            <a:ext cx="2836565" cy="29815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33"/>
              </a:lnSpc>
              <a:buNone/>
            </a:pPr>
            <a:r>
              <a:rPr lang="en-US" sz="1800" b="1" dirty="0">
                <a:solidFill>
                  <a:srgbClr val="000000"/>
                </a:solidFill>
                <a:latin typeface="Arial"/>
                <a:ea typeface="Syne Bold" pitchFamily="34" charset="-122"/>
                <a:cs typeface="Arial"/>
              </a:rPr>
              <a:t>Species Identification</a:t>
            </a:r>
            <a:endParaRPr lang="en-US" sz="1800" dirty="0">
              <a:solidFill>
                <a:srgbClr val="000000"/>
              </a:solidFill>
              <a:latin typeface="Arial"/>
              <a:cs typeface="Arial"/>
            </a:endParaRPr>
          </a:p>
        </p:txBody>
      </p:sp>
      <p:sp>
        <p:nvSpPr>
          <p:cNvPr id="7" name="Text 4"/>
          <p:cNvSpPr/>
          <p:nvPr/>
        </p:nvSpPr>
        <p:spPr>
          <a:xfrm>
            <a:off x="5816628" y="2242011"/>
            <a:ext cx="5664498" cy="30519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75"/>
              </a:lnSpc>
              <a:buNone/>
            </a:pPr>
            <a:r>
              <a:rPr lang="en-US" sz="1800" dirty="0">
                <a:solidFill>
                  <a:srgbClr val="000000"/>
                </a:solidFill>
                <a:latin typeface="Arial"/>
                <a:ea typeface="Overpass Light" pitchFamily="34" charset="-122"/>
                <a:cs typeface="Arial"/>
              </a:rPr>
              <a:t>AI-powered camera traps and apps for rapid species detection.</a:t>
            </a:r>
            <a:endParaRPr lang="en-US" sz="1800" dirty="0">
              <a:solidFill>
                <a:srgbClr val="000000"/>
              </a:solidFill>
              <a:latin typeface="Arial"/>
              <a:cs typeface="Arial"/>
            </a:endParaRPr>
          </a:p>
        </p:txBody>
      </p:sp>
      <p:sp>
        <p:nvSpPr>
          <p:cNvPr id="8" name="Shape 5"/>
          <p:cNvSpPr/>
          <p:nvPr/>
        </p:nvSpPr>
        <p:spPr>
          <a:xfrm>
            <a:off x="5196611" y="2952616"/>
            <a:ext cx="429220" cy="429220"/>
          </a:xfrm>
          <a:prstGeom prst="roundRect">
            <a:avLst>
              <a:gd name="adj" fmla="val 18670"/>
            </a:avLst>
          </a:prstGeom>
          <a:solidFill>
            <a:srgbClr val="DDEEE6"/>
          </a:solidFill>
          <a:ln w="7620">
            <a:solidFill>
              <a:srgbClr val="C3D4CC"/>
            </a:solidFill>
            <a:prstDash val="solid"/>
          </a:ln>
        </p:spPr>
        <p:txBody>
          <a:bodyPr/>
          <a:lstStyle/>
          <a:p>
            <a:endParaRPr lang="en-IN"/>
          </a:p>
        </p:txBody>
      </p:sp>
      <p:sp>
        <p:nvSpPr>
          <p:cNvPr id="9" name="Text 6"/>
          <p:cNvSpPr/>
          <p:nvPr/>
        </p:nvSpPr>
        <p:spPr>
          <a:xfrm>
            <a:off x="5321924" y="3024054"/>
            <a:ext cx="178594" cy="28624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250"/>
              </a:lnSpc>
              <a:buNone/>
            </a:pPr>
            <a:r>
              <a:rPr lang="en-US" sz="1800" b="1" dirty="0">
                <a:solidFill>
                  <a:srgbClr val="000000"/>
                </a:solidFill>
                <a:latin typeface="Arial"/>
                <a:ea typeface="Syne Bold" pitchFamily="34" charset="-122"/>
                <a:cs typeface="Arial"/>
              </a:rPr>
              <a:t>2</a:t>
            </a:r>
            <a:endParaRPr lang="en-US" sz="1800" dirty="0">
              <a:solidFill>
                <a:srgbClr val="000000"/>
              </a:solidFill>
              <a:latin typeface="Arial"/>
              <a:cs typeface="Arial"/>
            </a:endParaRPr>
          </a:p>
        </p:txBody>
      </p:sp>
      <p:sp>
        <p:nvSpPr>
          <p:cNvPr id="10" name="Text 7"/>
          <p:cNvSpPr/>
          <p:nvPr/>
        </p:nvSpPr>
        <p:spPr>
          <a:xfrm>
            <a:off x="5816628" y="2952616"/>
            <a:ext cx="2473226" cy="29815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33"/>
              </a:lnSpc>
              <a:buNone/>
            </a:pPr>
            <a:r>
              <a:rPr lang="en-US" sz="1800" b="1" dirty="0">
                <a:solidFill>
                  <a:srgbClr val="000000"/>
                </a:solidFill>
                <a:latin typeface="Arial"/>
                <a:ea typeface="Syne Bold" pitchFamily="34" charset="-122"/>
                <a:cs typeface="Arial"/>
              </a:rPr>
              <a:t>Habitat Monitoring</a:t>
            </a:r>
            <a:endParaRPr lang="en-US" sz="1800" dirty="0">
              <a:solidFill>
                <a:srgbClr val="000000"/>
              </a:solidFill>
              <a:latin typeface="Arial"/>
              <a:cs typeface="Arial"/>
            </a:endParaRPr>
          </a:p>
        </p:txBody>
      </p:sp>
      <p:sp>
        <p:nvSpPr>
          <p:cNvPr id="11" name="Text 8"/>
          <p:cNvSpPr/>
          <p:nvPr/>
        </p:nvSpPr>
        <p:spPr>
          <a:xfrm>
            <a:off x="5816628" y="3365166"/>
            <a:ext cx="5664498" cy="30519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75"/>
              </a:lnSpc>
              <a:buNone/>
            </a:pPr>
            <a:r>
              <a:rPr lang="en-US" sz="1800" dirty="0">
                <a:solidFill>
                  <a:srgbClr val="000000"/>
                </a:solidFill>
                <a:latin typeface="Arial"/>
                <a:ea typeface="Overpass Light" pitchFamily="34" charset="-122"/>
                <a:cs typeface="Arial"/>
              </a:rPr>
              <a:t>Satellite and drone analysis to track ecosystem health.</a:t>
            </a:r>
            <a:endParaRPr lang="en-US" sz="1800" dirty="0">
              <a:solidFill>
                <a:srgbClr val="000000"/>
              </a:solidFill>
              <a:latin typeface="Arial"/>
              <a:cs typeface="Arial"/>
            </a:endParaRPr>
          </a:p>
        </p:txBody>
      </p:sp>
      <p:sp>
        <p:nvSpPr>
          <p:cNvPr id="12" name="Shape 9"/>
          <p:cNvSpPr/>
          <p:nvPr/>
        </p:nvSpPr>
        <p:spPr>
          <a:xfrm>
            <a:off x="5196611" y="4075772"/>
            <a:ext cx="429220" cy="429220"/>
          </a:xfrm>
          <a:prstGeom prst="roundRect">
            <a:avLst>
              <a:gd name="adj" fmla="val 18670"/>
            </a:avLst>
          </a:prstGeom>
          <a:solidFill>
            <a:srgbClr val="DDEEE6"/>
          </a:solidFill>
          <a:ln w="7620">
            <a:solidFill>
              <a:srgbClr val="C3D4CC"/>
            </a:solidFill>
            <a:prstDash val="solid"/>
          </a:ln>
        </p:spPr>
        <p:txBody>
          <a:bodyPr/>
          <a:lstStyle/>
          <a:p>
            <a:endParaRPr lang="en-IN"/>
          </a:p>
        </p:txBody>
      </p:sp>
      <p:sp>
        <p:nvSpPr>
          <p:cNvPr id="13" name="Text 10"/>
          <p:cNvSpPr/>
          <p:nvPr/>
        </p:nvSpPr>
        <p:spPr>
          <a:xfrm>
            <a:off x="5319443" y="4147209"/>
            <a:ext cx="183456" cy="28624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250"/>
              </a:lnSpc>
              <a:buNone/>
            </a:pPr>
            <a:r>
              <a:rPr lang="en-US" sz="1800" b="1" dirty="0">
                <a:solidFill>
                  <a:srgbClr val="000000"/>
                </a:solidFill>
                <a:latin typeface="Arial"/>
                <a:ea typeface="Syne Bold" pitchFamily="34" charset="-122"/>
                <a:cs typeface="Arial"/>
              </a:rPr>
              <a:t>3</a:t>
            </a:r>
            <a:endParaRPr lang="en-US" sz="1800" dirty="0">
              <a:solidFill>
                <a:srgbClr val="000000"/>
              </a:solidFill>
              <a:latin typeface="Arial"/>
              <a:cs typeface="Arial"/>
            </a:endParaRPr>
          </a:p>
        </p:txBody>
      </p:sp>
      <p:sp>
        <p:nvSpPr>
          <p:cNvPr id="14" name="Text 11"/>
          <p:cNvSpPr/>
          <p:nvPr/>
        </p:nvSpPr>
        <p:spPr>
          <a:xfrm>
            <a:off x="5816628" y="4075772"/>
            <a:ext cx="3053557" cy="29815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33"/>
              </a:lnSpc>
              <a:buNone/>
            </a:pPr>
            <a:r>
              <a:rPr lang="en-US" sz="1800" b="1" dirty="0">
                <a:solidFill>
                  <a:srgbClr val="000000"/>
                </a:solidFill>
                <a:latin typeface="Arial"/>
                <a:ea typeface="Syne Bold" pitchFamily="34" charset="-122"/>
                <a:cs typeface="Arial"/>
              </a:rPr>
              <a:t>Combating illegal wildlife trade and poaching</a:t>
            </a:r>
            <a:endParaRPr lang="en-US" sz="1800" dirty="0">
              <a:solidFill>
                <a:srgbClr val="000000"/>
              </a:solidFill>
              <a:latin typeface="Arial"/>
              <a:cs typeface="Arial"/>
            </a:endParaRPr>
          </a:p>
        </p:txBody>
      </p:sp>
      <p:sp>
        <p:nvSpPr>
          <p:cNvPr id="15" name="Text 12"/>
          <p:cNvSpPr/>
          <p:nvPr/>
        </p:nvSpPr>
        <p:spPr>
          <a:xfrm>
            <a:off x="5816628" y="4488323"/>
            <a:ext cx="5664498" cy="30519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75"/>
              </a:lnSpc>
              <a:buNone/>
            </a:pPr>
            <a:r>
              <a:rPr lang="en-US" sz="1800" dirty="0">
                <a:solidFill>
                  <a:srgbClr val="000000"/>
                </a:solidFill>
                <a:latin typeface="Arial"/>
                <a:ea typeface="Overpass Light" pitchFamily="34" charset="-122"/>
                <a:cs typeface="Arial"/>
              </a:rPr>
              <a:t>AI models predicting poaching risks to guide enforcement.</a:t>
            </a:r>
            <a:endParaRPr lang="en-US" sz="1800" dirty="0">
              <a:solidFill>
                <a:srgbClr val="000000"/>
              </a:solidFill>
              <a:latin typeface="Arial"/>
              <a:cs typeface="Arial"/>
            </a:endParaRPr>
          </a:p>
        </p:txBody>
      </p:sp>
      <p:sp>
        <p:nvSpPr>
          <p:cNvPr id="16" name="Shape 13"/>
          <p:cNvSpPr/>
          <p:nvPr/>
        </p:nvSpPr>
        <p:spPr>
          <a:xfrm>
            <a:off x="5196611" y="5198928"/>
            <a:ext cx="429220" cy="429220"/>
          </a:xfrm>
          <a:prstGeom prst="roundRect">
            <a:avLst>
              <a:gd name="adj" fmla="val 18670"/>
            </a:avLst>
          </a:prstGeom>
          <a:solidFill>
            <a:srgbClr val="DDEEE6"/>
          </a:solidFill>
          <a:ln w="7620">
            <a:solidFill>
              <a:srgbClr val="C3D4CC"/>
            </a:solidFill>
            <a:prstDash val="solid"/>
          </a:ln>
        </p:spPr>
        <p:txBody>
          <a:bodyPr/>
          <a:lstStyle/>
          <a:p>
            <a:endParaRPr lang="en-IN"/>
          </a:p>
        </p:txBody>
      </p:sp>
      <p:sp>
        <p:nvSpPr>
          <p:cNvPr id="17" name="Text 14"/>
          <p:cNvSpPr/>
          <p:nvPr/>
        </p:nvSpPr>
        <p:spPr>
          <a:xfrm>
            <a:off x="5309422" y="5270365"/>
            <a:ext cx="203498" cy="28624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250"/>
              </a:lnSpc>
              <a:buNone/>
            </a:pPr>
            <a:r>
              <a:rPr lang="en-US" sz="1800" b="1" dirty="0">
                <a:solidFill>
                  <a:srgbClr val="000000"/>
                </a:solidFill>
                <a:latin typeface="Arial"/>
                <a:ea typeface="Syne Bold" pitchFamily="34" charset="-122"/>
                <a:cs typeface="Arial"/>
              </a:rPr>
              <a:t>4</a:t>
            </a:r>
            <a:endParaRPr lang="en-US" sz="1800" dirty="0">
              <a:solidFill>
                <a:srgbClr val="000000"/>
              </a:solidFill>
              <a:latin typeface="Arial"/>
              <a:cs typeface="Arial"/>
            </a:endParaRPr>
          </a:p>
        </p:txBody>
      </p:sp>
      <p:sp>
        <p:nvSpPr>
          <p:cNvPr id="18" name="Text 15"/>
          <p:cNvSpPr/>
          <p:nvPr/>
        </p:nvSpPr>
        <p:spPr>
          <a:xfrm>
            <a:off x="5816628" y="5198928"/>
            <a:ext cx="2385020" cy="29815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33"/>
              </a:lnSpc>
              <a:buNone/>
            </a:pPr>
            <a:r>
              <a:rPr lang="en-US" sz="1800" b="1" dirty="0">
                <a:solidFill>
                  <a:srgbClr val="000000"/>
                </a:solidFill>
                <a:latin typeface="Arial"/>
                <a:ea typeface="Syne Bold" pitchFamily="34" charset="-122"/>
                <a:cs typeface="Arial"/>
              </a:rPr>
              <a:t>Enhancing Citizen Science for Biodiversity</a:t>
            </a:r>
            <a:endParaRPr lang="en-US" sz="1800" dirty="0">
              <a:solidFill>
                <a:srgbClr val="000000"/>
              </a:solidFill>
              <a:latin typeface="Arial"/>
              <a:cs typeface="Arial"/>
            </a:endParaRPr>
          </a:p>
        </p:txBody>
      </p:sp>
      <p:sp>
        <p:nvSpPr>
          <p:cNvPr id="19" name="Text 16"/>
          <p:cNvSpPr/>
          <p:nvPr/>
        </p:nvSpPr>
        <p:spPr>
          <a:xfrm>
            <a:off x="5816628" y="5611479"/>
            <a:ext cx="5664498" cy="30519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75"/>
              </a:lnSpc>
              <a:buNone/>
            </a:pPr>
            <a:r>
              <a:rPr lang="en-US" sz="1800" dirty="0">
                <a:solidFill>
                  <a:srgbClr val="000000"/>
                </a:solidFill>
                <a:latin typeface="Arial"/>
                <a:ea typeface="Overpass Light" pitchFamily="34" charset="-122"/>
                <a:cs typeface="Arial"/>
              </a:rPr>
              <a:t>AI-enabled platforms engaging the public in data collection.</a:t>
            </a:r>
            <a:endParaRPr lang="en-US" sz="1800" dirty="0">
              <a:solidFill>
                <a:srgbClr val="000000"/>
              </a:solidFill>
              <a:latin typeface="Arial"/>
              <a:cs typeface="Arial"/>
            </a:endParaRPr>
          </a:p>
        </p:txBody>
      </p:sp>
      <p:pic>
        <p:nvPicPr>
          <p:cNvPr id="20" name="Picture 19" descr="Biodiversity | Types, importance, and conservation of biodiversity - HSE  and Fire protection | safety, OHSA, health, environment, process safety,  occupational diseases">
            <a:extLst>
              <a:ext uri="{FF2B5EF4-FFF2-40B4-BE49-F238E27FC236}">
                <a16:creationId xmlns:a16="http://schemas.microsoft.com/office/drawing/2014/main" id="{3BC2102F-0508-5B3E-E2B1-B417BF259A61}"/>
              </a:ext>
            </a:extLst>
          </p:cNvPr>
          <p:cNvPicPr>
            <a:picLocks noChangeAspect="1"/>
          </p:cNvPicPr>
          <p:nvPr/>
        </p:nvPicPr>
        <p:blipFill>
          <a:blip r:embed="rId3"/>
          <a:stretch>
            <a:fillRect/>
          </a:stretch>
        </p:blipFill>
        <p:spPr>
          <a:xfrm>
            <a:off x="483080" y="1709103"/>
            <a:ext cx="4166558" cy="4302435"/>
          </a:xfrm>
          <a:prstGeom prst="rect">
            <a:avLst/>
          </a:prstGeom>
        </p:spPr>
      </p:pic>
      <p:cxnSp>
        <p:nvCxnSpPr>
          <p:cNvPr id="2" name="Straight Connector 1">
            <a:extLst>
              <a:ext uri="{FF2B5EF4-FFF2-40B4-BE49-F238E27FC236}">
                <a16:creationId xmlns:a16="http://schemas.microsoft.com/office/drawing/2014/main" id="{A8D5394B-C142-9EF6-7EF1-62ECE4031597}"/>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FFFBAC1F-0372-4206-6B4D-9ED0A4A3E5FA}"/>
              </a:ext>
            </a:extLst>
          </p:cNvPr>
          <p:cNvSpPr txBox="1"/>
          <p:nvPr/>
        </p:nvSpPr>
        <p:spPr>
          <a:xfrm>
            <a:off x="943155" y="6133382"/>
            <a:ext cx="755961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https://www.safeworldhse.com/2020/04/biodiversity-types-importance-loss-conservation.html</a:t>
            </a:r>
          </a:p>
        </p:txBody>
      </p:sp>
      <p:sp>
        <p:nvSpPr>
          <p:cNvPr id="23" name="TextBox 22">
            <a:extLst>
              <a:ext uri="{FF2B5EF4-FFF2-40B4-BE49-F238E27FC236}">
                <a16:creationId xmlns:a16="http://schemas.microsoft.com/office/drawing/2014/main" id="{419F4B8C-007E-CF84-F689-F7CA33B093F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Tree>
    <p:extLst>
      <p:ext uri="{BB962C8B-B14F-4D97-AF65-F5344CB8AC3E}">
        <p14:creationId xmlns:p14="http://schemas.microsoft.com/office/powerpoint/2010/main" val="1867440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04800" y="889778"/>
            <a:ext cx="6284516" cy="43060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indent="0">
              <a:lnSpc>
                <a:spcPts val="3500"/>
              </a:lnSpc>
              <a:buFont typeface="Arial"/>
              <a:buNone/>
            </a:pPr>
            <a:r>
              <a:rPr lang="en-US" sz="2000" b="1" dirty="0">
                <a:solidFill>
                  <a:srgbClr val="213163"/>
                </a:solidFill>
                <a:latin typeface="Arial"/>
                <a:cs typeface="Arial"/>
              </a:rPr>
              <a:t>AI for Biodiversity</a:t>
            </a:r>
          </a:p>
        </p:txBody>
      </p:sp>
      <p:sp>
        <p:nvSpPr>
          <p:cNvPr id="4" name="Shape 1"/>
          <p:cNvSpPr/>
          <p:nvPr/>
        </p:nvSpPr>
        <p:spPr>
          <a:xfrm>
            <a:off x="5196611" y="2320949"/>
            <a:ext cx="429220" cy="429220"/>
          </a:xfrm>
          <a:prstGeom prst="roundRect">
            <a:avLst>
              <a:gd name="adj" fmla="val 18670"/>
            </a:avLst>
          </a:prstGeom>
          <a:solidFill>
            <a:srgbClr val="DDEEE6"/>
          </a:solidFill>
          <a:ln w="7620">
            <a:solidFill>
              <a:srgbClr val="C3D4CC"/>
            </a:solidFill>
            <a:prstDash val="solid"/>
          </a:ln>
        </p:spPr>
        <p:txBody>
          <a:bodyPr/>
          <a:lstStyle/>
          <a:p>
            <a:endParaRPr lang="en-IN"/>
          </a:p>
        </p:txBody>
      </p:sp>
      <p:sp>
        <p:nvSpPr>
          <p:cNvPr id="5" name="Text 2"/>
          <p:cNvSpPr/>
          <p:nvPr/>
        </p:nvSpPr>
        <p:spPr>
          <a:xfrm>
            <a:off x="5355361" y="2392387"/>
            <a:ext cx="111621" cy="28624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250"/>
              </a:lnSpc>
              <a:buNone/>
            </a:pPr>
            <a:r>
              <a:rPr lang="en-US" sz="1800" b="1" dirty="0">
                <a:solidFill>
                  <a:srgbClr val="000000"/>
                </a:solidFill>
                <a:latin typeface="Arial"/>
                <a:ea typeface="Syne Bold" pitchFamily="34" charset="-122"/>
                <a:cs typeface="Arial"/>
              </a:rPr>
              <a:t>5</a:t>
            </a:r>
            <a:endParaRPr lang="en-US" sz="1800" dirty="0">
              <a:solidFill>
                <a:srgbClr val="000000"/>
              </a:solidFill>
              <a:latin typeface="Arial"/>
              <a:cs typeface="Arial"/>
            </a:endParaRPr>
          </a:p>
        </p:txBody>
      </p:sp>
      <p:sp>
        <p:nvSpPr>
          <p:cNvPr id="6" name="Text 3"/>
          <p:cNvSpPr/>
          <p:nvPr/>
        </p:nvSpPr>
        <p:spPr>
          <a:xfrm>
            <a:off x="5816628" y="2320949"/>
            <a:ext cx="2836565" cy="29815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33"/>
              </a:lnSpc>
              <a:buNone/>
            </a:pPr>
            <a:r>
              <a:rPr lang="en-US" sz="1800" b="1" dirty="0">
                <a:solidFill>
                  <a:srgbClr val="000000"/>
                </a:solidFill>
                <a:latin typeface="Arial"/>
                <a:ea typeface="Syne Bold" pitchFamily="34" charset="-122"/>
                <a:cs typeface="Arial"/>
              </a:rPr>
              <a:t>Predictive Modeling for Ecosystem Management</a:t>
            </a:r>
          </a:p>
        </p:txBody>
      </p:sp>
      <p:sp>
        <p:nvSpPr>
          <p:cNvPr id="7" name="Text 4"/>
          <p:cNvSpPr/>
          <p:nvPr/>
        </p:nvSpPr>
        <p:spPr>
          <a:xfrm>
            <a:off x="5816628" y="2733501"/>
            <a:ext cx="5664498" cy="59620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75"/>
              </a:lnSpc>
              <a:buNone/>
            </a:pPr>
            <a:r>
              <a:rPr lang="en-US" sz="1800" dirty="0">
                <a:solidFill>
                  <a:srgbClr val="000000"/>
                </a:solidFill>
                <a:latin typeface="Arial"/>
                <a:ea typeface="Overpass Light" pitchFamily="34" charset="-122"/>
                <a:cs typeface="Arial"/>
              </a:rPr>
              <a:t>AI-driven predictive models enable conservationists </a:t>
            </a:r>
            <a:br>
              <a:rPr lang="en-US" sz="1800" dirty="0">
                <a:solidFill>
                  <a:srgbClr val="000000"/>
                </a:solidFill>
                <a:latin typeface="Arial"/>
                <a:ea typeface="Overpass Light" pitchFamily="34" charset="-122"/>
                <a:cs typeface="Arial"/>
              </a:rPr>
            </a:br>
            <a:r>
              <a:rPr lang="en-US" sz="1800" dirty="0">
                <a:solidFill>
                  <a:srgbClr val="000000"/>
                </a:solidFill>
                <a:latin typeface="Arial"/>
                <a:ea typeface="Overpass Light" pitchFamily="34" charset="-122"/>
                <a:cs typeface="Arial"/>
              </a:rPr>
              <a:t>and policymakers to predict how ecosystems would </a:t>
            </a:r>
            <a:br>
              <a:rPr lang="en-US" sz="1800" dirty="0">
                <a:solidFill>
                  <a:srgbClr val="000000"/>
                </a:solidFill>
                <a:latin typeface="Arial"/>
                <a:ea typeface="Overpass Light" pitchFamily="34" charset="-122"/>
                <a:cs typeface="Arial"/>
              </a:rPr>
            </a:br>
            <a:r>
              <a:rPr lang="en-US" sz="1800" dirty="0">
                <a:solidFill>
                  <a:srgbClr val="000000"/>
                </a:solidFill>
                <a:latin typeface="Arial"/>
                <a:ea typeface="Overpass Light" pitchFamily="34" charset="-122"/>
                <a:cs typeface="Arial"/>
              </a:rPr>
              <a:t>change and prepare to minimize biodiversity loss. </a:t>
            </a:r>
          </a:p>
        </p:txBody>
      </p:sp>
      <p:sp>
        <p:nvSpPr>
          <p:cNvPr id="12" name="Shape 9"/>
          <p:cNvSpPr/>
          <p:nvPr/>
        </p:nvSpPr>
        <p:spPr>
          <a:xfrm>
            <a:off x="5196611" y="4127551"/>
            <a:ext cx="429220" cy="429220"/>
          </a:xfrm>
          <a:prstGeom prst="roundRect">
            <a:avLst>
              <a:gd name="adj" fmla="val 18670"/>
            </a:avLst>
          </a:prstGeom>
          <a:solidFill>
            <a:srgbClr val="DDEEE6"/>
          </a:solidFill>
          <a:ln w="7620">
            <a:solidFill>
              <a:srgbClr val="C3D4CC"/>
            </a:solidFill>
            <a:prstDash val="solid"/>
          </a:ln>
        </p:spPr>
        <p:txBody>
          <a:bodyPr/>
          <a:lstStyle/>
          <a:p>
            <a:endParaRPr lang="en-IN"/>
          </a:p>
        </p:txBody>
      </p:sp>
      <p:sp>
        <p:nvSpPr>
          <p:cNvPr id="13" name="Text 10"/>
          <p:cNvSpPr/>
          <p:nvPr/>
        </p:nvSpPr>
        <p:spPr>
          <a:xfrm>
            <a:off x="5319443" y="4198988"/>
            <a:ext cx="183456" cy="28624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ctr">
              <a:lnSpc>
                <a:spcPts val="2250"/>
              </a:lnSpc>
              <a:buNone/>
            </a:pPr>
            <a:r>
              <a:rPr lang="en-US" sz="1800" b="1" dirty="0">
                <a:solidFill>
                  <a:srgbClr val="000000"/>
                </a:solidFill>
                <a:latin typeface="Arial"/>
                <a:ea typeface="Syne Bold" pitchFamily="34" charset="-122"/>
                <a:cs typeface="Arial"/>
              </a:rPr>
              <a:t>6</a:t>
            </a:r>
            <a:endParaRPr lang="en-US" sz="1800" dirty="0">
              <a:solidFill>
                <a:srgbClr val="000000"/>
              </a:solidFill>
              <a:latin typeface="Arial"/>
              <a:cs typeface="Arial"/>
            </a:endParaRPr>
          </a:p>
        </p:txBody>
      </p:sp>
      <p:sp>
        <p:nvSpPr>
          <p:cNvPr id="14" name="Text 11"/>
          <p:cNvSpPr/>
          <p:nvPr/>
        </p:nvSpPr>
        <p:spPr>
          <a:xfrm>
            <a:off x="5816628" y="4127551"/>
            <a:ext cx="3053557" cy="29815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33"/>
              </a:lnSpc>
              <a:buNone/>
            </a:pPr>
            <a:r>
              <a:rPr lang="en-US" sz="1800" b="1" dirty="0">
                <a:solidFill>
                  <a:srgbClr val="000000"/>
                </a:solidFill>
                <a:latin typeface="Arial"/>
                <a:ea typeface="Syne Bold" pitchFamily="34" charset="-122"/>
                <a:cs typeface="Arial"/>
              </a:rPr>
              <a:t>Restoration of Ecosystems</a:t>
            </a:r>
          </a:p>
        </p:txBody>
      </p:sp>
      <p:sp>
        <p:nvSpPr>
          <p:cNvPr id="15" name="Text 12"/>
          <p:cNvSpPr/>
          <p:nvPr/>
        </p:nvSpPr>
        <p:spPr>
          <a:xfrm>
            <a:off x="5816628" y="4540102"/>
            <a:ext cx="5664498" cy="30519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nSpc>
                <a:spcPts val="2375"/>
              </a:lnSpc>
              <a:buNone/>
            </a:pPr>
            <a:r>
              <a:rPr lang="en-US" sz="1800" dirty="0">
                <a:solidFill>
                  <a:srgbClr val="000000"/>
                </a:solidFill>
                <a:latin typeface="Arial"/>
                <a:ea typeface="Overpass Light" pitchFamily="34" charset="-122"/>
                <a:cs typeface="Arial"/>
              </a:rPr>
              <a:t>AI technologies for the restoration of degraded or </a:t>
            </a:r>
            <a:br>
              <a:rPr lang="en-US" sz="1800" dirty="0">
                <a:solidFill>
                  <a:srgbClr val="000000"/>
                </a:solidFill>
                <a:latin typeface="Arial"/>
                <a:ea typeface="Overpass Light" pitchFamily="34" charset="-122"/>
                <a:cs typeface="Arial"/>
              </a:rPr>
            </a:br>
            <a:r>
              <a:rPr lang="en-US" sz="1800" dirty="0">
                <a:solidFill>
                  <a:srgbClr val="000000"/>
                </a:solidFill>
                <a:latin typeface="Arial"/>
                <a:ea typeface="Overpass Light" pitchFamily="34" charset="-122"/>
                <a:cs typeface="Arial"/>
              </a:rPr>
              <a:t>destroyed ecosystems </a:t>
            </a:r>
          </a:p>
        </p:txBody>
      </p:sp>
      <p:cxnSp>
        <p:nvCxnSpPr>
          <p:cNvPr id="2" name="Straight Connector 1">
            <a:extLst>
              <a:ext uri="{FF2B5EF4-FFF2-40B4-BE49-F238E27FC236}">
                <a16:creationId xmlns:a16="http://schemas.microsoft.com/office/drawing/2014/main" id="{A8D5394B-C142-9EF6-7EF1-62ECE4031597}"/>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FFFBAC1F-0372-4206-6B4D-9ED0A4A3E5FA}"/>
              </a:ext>
            </a:extLst>
          </p:cNvPr>
          <p:cNvSpPr txBox="1"/>
          <p:nvPr/>
        </p:nvSpPr>
        <p:spPr>
          <a:xfrm>
            <a:off x="943155" y="6133382"/>
            <a:ext cx="755961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https://gamecarepro.com/pages/greener-world-together</a:t>
            </a:r>
          </a:p>
        </p:txBody>
      </p:sp>
      <p:sp>
        <p:nvSpPr>
          <p:cNvPr id="23" name="TextBox 22">
            <a:extLst>
              <a:ext uri="{FF2B5EF4-FFF2-40B4-BE49-F238E27FC236}">
                <a16:creationId xmlns:a16="http://schemas.microsoft.com/office/drawing/2014/main" id="{419F4B8C-007E-CF84-F689-F7CA33B093F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pic>
        <p:nvPicPr>
          <p:cNvPr id="2050" name="Picture 2" descr="img">
            <a:extLst>
              <a:ext uri="{FF2B5EF4-FFF2-40B4-BE49-F238E27FC236}">
                <a16:creationId xmlns:a16="http://schemas.microsoft.com/office/drawing/2014/main" id="{6813712C-6016-03CE-F991-B1F5C32AEA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115" y="1723654"/>
            <a:ext cx="4672647" cy="37367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65156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401940" y="2141413"/>
            <a:ext cx="10926978" cy="1274063"/>
          </a:xfrm>
          <a:prstGeom prst="rect">
            <a:avLst/>
          </a:prstGeom>
        </p:spPr>
      </p:pic>
      <p:pic>
        <p:nvPicPr>
          <p:cNvPr id="4" name="Image 1" descr="preencoded.png"/>
          <p:cNvPicPr>
            <a:picLocks noChangeAspect="1"/>
          </p:cNvPicPr>
          <p:nvPr/>
        </p:nvPicPr>
        <p:blipFill>
          <a:blip r:embed="rId4"/>
          <a:stretch>
            <a:fillRect/>
          </a:stretch>
        </p:blipFill>
        <p:spPr>
          <a:xfrm>
            <a:off x="705654" y="3718191"/>
            <a:ext cx="514350" cy="514350"/>
          </a:xfrm>
          <a:prstGeom prst="rect">
            <a:avLst/>
          </a:prstGeom>
        </p:spPr>
      </p:pic>
      <p:sp>
        <p:nvSpPr>
          <p:cNvPr id="5" name="Text 1"/>
          <p:cNvSpPr/>
          <p:nvPr/>
        </p:nvSpPr>
        <p:spPr>
          <a:xfrm>
            <a:off x="705654" y="4438222"/>
            <a:ext cx="2571750" cy="32146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00"/>
              </a:lnSpc>
              <a:buNone/>
            </a:pPr>
            <a:r>
              <a:rPr lang="en-US" sz="1800" b="1" dirty="0">
                <a:solidFill>
                  <a:srgbClr val="000000"/>
                </a:solidFill>
                <a:latin typeface="Arial"/>
                <a:ea typeface="Syne Bold" pitchFamily="34" charset="-122"/>
                <a:cs typeface="Arial"/>
              </a:rPr>
              <a:t>Climate Modeling</a:t>
            </a:r>
            <a:endParaRPr lang="en-US" sz="1800" dirty="0">
              <a:solidFill>
                <a:srgbClr val="000000"/>
              </a:solidFill>
              <a:latin typeface="Arial"/>
              <a:cs typeface="Arial"/>
            </a:endParaRPr>
          </a:p>
        </p:txBody>
      </p:sp>
      <p:sp>
        <p:nvSpPr>
          <p:cNvPr id="6" name="Text 2"/>
          <p:cNvSpPr/>
          <p:nvPr/>
        </p:nvSpPr>
        <p:spPr>
          <a:xfrm>
            <a:off x="705654" y="4883118"/>
            <a:ext cx="3378200" cy="65841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83"/>
              </a:lnSpc>
              <a:buNone/>
            </a:pPr>
            <a:r>
              <a:rPr lang="en-US" sz="1800" dirty="0">
                <a:solidFill>
                  <a:srgbClr val="000000"/>
                </a:solidFill>
                <a:latin typeface="Arial"/>
                <a:ea typeface="Overpass Light" pitchFamily="34" charset="-122"/>
                <a:cs typeface="Arial"/>
              </a:rPr>
              <a:t>Predicting environmental scenarios to mitigate climate risks.</a:t>
            </a:r>
            <a:endParaRPr lang="en-US" sz="1800" dirty="0">
              <a:solidFill>
                <a:srgbClr val="000000"/>
              </a:solidFill>
              <a:latin typeface="Arial"/>
              <a:cs typeface="Arial"/>
            </a:endParaRPr>
          </a:p>
        </p:txBody>
      </p:sp>
      <p:pic>
        <p:nvPicPr>
          <p:cNvPr id="7" name="Image 2" descr="preencoded.png"/>
          <p:cNvPicPr>
            <a:picLocks noChangeAspect="1"/>
          </p:cNvPicPr>
          <p:nvPr/>
        </p:nvPicPr>
        <p:blipFill>
          <a:blip r:embed="rId5"/>
          <a:stretch>
            <a:fillRect/>
          </a:stretch>
        </p:blipFill>
        <p:spPr>
          <a:xfrm>
            <a:off x="4392424" y="3718191"/>
            <a:ext cx="514350" cy="514350"/>
          </a:xfrm>
          <a:prstGeom prst="rect">
            <a:avLst/>
          </a:prstGeom>
        </p:spPr>
      </p:pic>
      <p:sp>
        <p:nvSpPr>
          <p:cNvPr id="8" name="Text 3"/>
          <p:cNvSpPr/>
          <p:nvPr/>
        </p:nvSpPr>
        <p:spPr>
          <a:xfrm>
            <a:off x="4392424" y="4438222"/>
            <a:ext cx="2571750" cy="32146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00"/>
              </a:lnSpc>
              <a:buNone/>
            </a:pPr>
            <a:r>
              <a:rPr lang="en-US" sz="1800" b="1" dirty="0">
                <a:solidFill>
                  <a:srgbClr val="000000"/>
                </a:solidFill>
                <a:latin typeface="Arial"/>
                <a:ea typeface="Syne Bold" pitchFamily="34" charset="-122"/>
                <a:cs typeface="Arial"/>
              </a:rPr>
              <a:t>Energy Demand</a:t>
            </a:r>
            <a:endParaRPr lang="en-US" sz="1800" dirty="0">
              <a:solidFill>
                <a:srgbClr val="000000"/>
              </a:solidFill>
              <a:latin typeface="Arial"/>
              <a:cs typeface="Arial"/>
            </a:endParaRPr>
          </a:p>
        </p:txBody>
      </p:sp>
      <p:sp>
        <p:nvSpPr>
          <p:cNvPr id="9" name="Text 4"/>
          <p:cNvSpPr/>
          <p:nvPr/>
        </p:nvSpPr>
        <p:spPr>
          <a:xfrm>
            <a:off x="4392424" y="4883118"/>
            <a:ext cx="3378299" cy="65841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83"/>
              </a:lnSpc>
              <a:buNone/>
            </a:pPr>
            <a:r>
              <a:rPr lang="en-US" sz="1800" dirty="0">
                <a:solidFill>
                  <a:srgbClr val="000000"/>
                </a:solidFill>
                <a:latin typeface="Arial"/>
                <a:ea typeface="Overpass Light" pitchFamily="34" charset="-122"/>
                <a:cs typeface="Arial"/>
              </a:rPr>
              <a:t>Forecasting energy needs to optimize supply and distribution.</a:t>
            </a:r>
            <a:endParaRPr lang="en-US" sz="1800" dirty="0">
              <a:solidFill>
                <a:srgbClr val="000000"/>
              </a:solidFill>
              <a:latin typeface="Arial"/>
              <a:cs typeface="Arial"/>
            </a:endParaRPr>
          </a:p>
        </p:txBody>
      </p:sp>
      <p:pic>
        <p:nvPicPr>
          <p:cNvPr id="10" name="Image 3" descr="preencoded.png"/>
          <p:cNvPicPr>
            <a:picLocks noChangeAspect="1"/>
          </p:cNvPicPr>
          <p:nvPr/>
        </p:nvPicPr>
        <p:blipFill>
          <a:blip r:embed="rId6"/>
          <a:stretch>
            <a:fillRect/>
          </a:stretch>
        </p:blipFill>
        <p:spPr>
          <a:xfrm>
            <a:off x="8079293" y="3718191"/>
            <a:ext cx="514350" cy="514350"/>
          </a:xfrm>
          <a:prstGeom prst="rect">
            <a:avLst/>
          </a:prstGeom>
        </p:spPr>
      </p:pic>
      <p:sp>
        <p:nvSpPr>
          <p:cNvPr id="11" name="Text 5"/>
          <p:cNvSpPr/>
          <p:nvPr/>
        </p:nvSpPr>
        <p:spPr>
          <a:xfrm>
            <a:off x="8079293" y="4438222"/>
            <a:ext cx="2934693" cy="32146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00"/>
              </a:lnSpc>
              <a:buNone/>
            </a:pPr>
            <a:r>
              <a:rPr lang="en-US" sz="1800" b="1" dirty="0">
                <a:solidFill>
                  <a:srgbClr val="000000"/>
                </a:solidFill>
                <a:latin typeface="Arial"/>
                <a:ea typeface="Syne Bold" pitchFamily="34" charset="-122"/>
                <a:cs typeface="Arial"/>
              </a:rPr>
              <a:t>Resource Availability</a:t>
            </a:r>
            <a:endParaRPr lang="en-US" sz="1800" dirty="0">
              <a:solidFill>
                <a:srgbClr val="000000"/>
              </a:solidFill>
              <a:latin typeface="Arial"/>
              <a:cs typeface="Arial"/>
            </a:endParaRPr>
          </a:p>
        </p:txBody>
      </p:sp>
      <p:sp>
        <p:nvSpPr>
          <p:cNvPr id="12" name="Text 6"/>
          <p:cNvSpPr/>
          <p:nvPr/>
        </p:nvSpPr>
        <p:spPr>
          <a:xfrm>
            <a:off x="8079293" y="4883118"/>
            <a:ext cx="3378200" cy="65841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83"/>
              </a:lnSpc>
              <a:buNone/>
            </a:pPr>
            <a:r>
              <a:rPr lang="en-US" sz="1800" dirty="0">
                <a:solidFill>
                  <a:srgbClr val="000000"/>
                </a:solidFill>
                <a:latin typeface="Arial"/>
                <a:ea typeface="Overpass Light" pitchFamily="34" charset="-122"/>
                <a:cs typeface="Arial"/>
              </a:rPr>
              <a:t>Anticipating resource scarcity to inform sustainable practices.</a:t>
            </a:r>
            <a:endParaRPr lang="en-US" sz="1800" dirty="0">
              <a:solidFill>
                <a:srgbClr val="000000"/>
              </a:solidFill>
              <a:latin typeface="Arial"/>
              <a:cs typeface="Arial"/>
            </a:endParaRPr>
          </a:p>
        </p:txBody>
      </p:sp>
      <p:cxnSp>
        <p:nvCxnSpPr>
          <p:cNvPr id="13" name="Straight Connector 12">
            <a:extLst>
              <a:ext uri="{FF2B5EF4-FFF2-40B4-BE49-F238E27FC236}">
                <a16:creationId xmlns:a16="http://schemas.microsoft.com/office/drawing/2014/main" id="{632F0F66-2BBC-62F8-D1C2-8A9FE9A28D64}"/>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CA3F9BC-E2B8-AFC0-FB7A-2C7D23E6F948}"/>
              </a:ext>
            </a:extLst>
          </p:cNvPr>
          <p:cNvSpPr txBox="1"/>
          <p:nvPr/>
        </p:nvSpPr>
        <p:spPr>
          <a:xfrm>
            <a:off x="943155" y="6133382"/>
            <a:ext cx="755961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Image generated by AI tool</a:t>
            </a:r>
          </a:p>
        </p:txBody>
      </p:sp>
      <p:sp>
        <p:nvSpPr>
          <p:cNvPr id="15" name="TextBox 14">
            <a:extLst>
              <a:ext uri="{FF2B5EF4-FFF2-40B4-BE49-F238E27FC236}">
                <a16:creationId xmlns:a16="http://schemas.microsoft.com/office/drawing/2014/main" id="{5DB4FBE8-A742-0314-BD56-CF7AC0547934}"/>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16" name="Text 0">
            <a:extLst>
              <a:ext uri="{FF2B5EF4-FFF2-40B4-BE49-F238E27FC236}">
                <a16:creationId xmlns:a16="http://schemas.microsoft.com/office/drawing/2014/main" id="{68B0AE03-CB37-C544-8F87-1E4851C0F03A}"/>
              </a:ext>
            </a:extLst>
          </p:cNvPr>
          <p:cNvSpPr/>
          <p:nvPr/>
        </p:nvSpPr>
        <p:spPr>
          <a:xfrm>
            <a:off x="304800" y="1365707"/>
            <a:ext cx="4207173" cy="52585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indent="0">
              <a:lnSpc>
                <a:spcPts val="3500"/>
              </a:lnSpc>
              <a:buFont typeface="Arial"/>
              <a:buNone/>
            </a:pPr>
            <a:r>
              <a:rPr lang="en-US" sz="2000" b="1" dirty="0">
                <a:latin typeface="Arial"/>
                <a:cs typeface="Arial"/>
              </a:rPr>
              <a:t>Predictive Analytics</a:t>
            </a:r>
          </a:p>
        </p:txBody>
      </p:sp>
      <p:sp>
        <p:nvSpPr>
          <p:cNvPr id="17" name="Text 0">
            <a:extLst>
              <a:ext uri="{FF2B5EF4-FFF2-40B4-BE49-F238E27FC236}">
                <a16:creationId xmlns:a16="http://schemas.microsoft.com/office/drawing/2014/main" id="{DDE4C853-D851-50FC-D01E-339BD02B0724}"/>
              </a:ext>
            </a:extLst>
          </p:cNvPr>
          <p:cNvSpPr/>
          <p:nvPr/>
        </p:nvSpPr>
        <p:spPr>
          <a:xfrm>
            <a:off x="304800" y="920420"/>
            <a:ext cx="6179939" cy="39002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3500"/>
              </a:lnSpc>
            </a:pPr>
            <a:r>
              <a:rPr lang="en-US" sz="2000" b="1" dirty="0">
                <a:solidFill>
                  <a:srgbClr val="213163"/>
                </a:solidFill>
                <a:latin typeface="Arial"/>
                <a:cs typeface="Arial"/>
              </a:rPr>
              <a:t>AI Technologies for Sustainability</a:t>
            </a:r>
          </a:p>
        </p:txBody>
      </p:sp>
    </p:spTree>
    <p:extLst>
      <p:ext uri="{BB962C8B-B14F-4D97-AF65-F5344CB8AC3E}">
        <p14:creationId xmlns:p14="http://schemas.microsoft.com/office/powerpoint/2010/main" val="24379277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04800" y="889778"/>
            <a:ext cx="6284516" cy="43060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indent="0">
              <a:lnSpc>
                <a:spcPts val="3500"/>
              </a:lnSpc>
              <a:buFont typeface="Arial"/>
              <a:buNone/>
            </a:pPr>
            <a:r>
              <a:rPr lang="en-US" sz="2000" b="1" dirty="0">
                <a:solidFill>
                  <a:srgbClr val="213163"/>
                </a:solidFill>
                <a:latin typeface="Arial"/>
                <a:cs typeface="Arial"/>
              </a:rPr>
              <a:t>AI Technologies Driving Biodiversity Conservation</a:t>
            </a:r>
          </a:p>
        </p:txBody>
      </p:sp>
      <p:cxnSp>
        <p:nvCxnSpPr>
          <p:cNvPr id="2" name="Straight Connector 1">
            <a:extLst>
              <a:ext uri="{FF2B5EF4-FFF2-40B4-BE49-F238E27FC236}">
                <a16:creationId xmlns:a16="http://schemas.microsoft.com/office/drawing/2014/main" id="{A8D5394B-C142-9EF6-7EF1-62ECE4031597}"/>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419F4B8C-007E-CF84-F689-F7CA33B093F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graphicFrame>
        <p:nvGraphicFramePr>
          <p:cNvPr id="8" name="Diagram 7">
            <a:extLst>
              <a:ext uri="{FF2B5EF4-FFF2-40B4-BE49-F238E27FC236}">
                <a16:creationId xmlns:a16="http://schemas.microsoft.com/office/drawing/2014/main" id="{7D08839D-00C9-0345-162C-E3736CC91E91}"/>
              </a:ext>
            </a:extLst>
          </p:cNvPr>
          <p:cNvGraphicFramePr/>
          <p:nvPr/>
        </p:nvGraphicFramePr>
        <p:xfrm>
          <a:off x="942029" y="1908313"/>
          <a:ext cx="10307941" cy="39141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08085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F739BC6-4CE0-E291-3C12-9667A47D8284}"/>
              </a:ext>
            </a:extLst>
          </p:cNvPr>
          <p:cNvGrpSpPr/>
          <p:nvPr/>
        </p:nvGrpSpPr>
        <p:grpSpPr>
          <a:xfrm>
            <a:off x="1117724" y="2339974"/>
            <a:ext cx="9956552" cy="3032125"/>
            <a:chOff x="1117724" y="2339974"/>
            <a:chExt cx="9956552" cy="3032125"/>
          </a:xfrm>
        </p:grpSpPr>
        <p:pic>
          <p:nvPicPr>
            <p:cNvPr id="5" name="Picture 4" descr="A black frame with a white background&#10;&#10;Description automatically generated">
              <a:extLst>
                <a:ext uri="{FF2B5EF4-FFF2-40B4-BE49-F238E27FC236}">
                  <a16:creationId xmlns:a16="http://schemas.microsoft.com/office/drawing/2014/main" id="{EA63E77B-2755-D21F-51BC-42BE4453849D}"/>
                </a:ext>
              </a:extLst>
            </p:cNvPr>
            <p:cNvPicPr>
              <a:picLocks noChangeAspect="1"/>
            </p:cNvPicPr>
            <p:nvPr/>
          </p:nvPicPr>
          <p:blipFill>
            <a:blip r:embed="rId3"/>
            <a:stretch>
              <a:fillRect/>
            </a:stretch>
          </p:blipFill>
          <p:spPr>
            <a:xfrm>
              <a:off x="1117724" y="2339974"/>
              <a:ext cx="9956552" cy="3032125"/>
            </a:xfrm>
            <a:prstGeom prst="rect">
              <a:avLst/>
            </a:prstGeom>
          </p:spPr>
        </p:pic>
        <p:sp>
          <p:nvSpPr>
            <p:cNvPr id="10" name="TextBox 9">
              <a:extLst>
                <a:ext uri="{FF2B5EF4-FFF2-40B4-BE49-F238E27FC236}">
                  <a16:creationId xmlns:a16="http://schemas.microsoft.com/office/drawing/2014/main" id="{FAFEE84B-060E-0646-61C1-61E6884BACC3}"/>
                </a:ext>
              </a:extLst>
            </p:cNvPr>
            <p:cNvSpPr txBox="1"/>
            <p:nvPr/>
          </p:nvSpPr>
          <p:spPr>
            <a:xfrm>
              <a:off x="3940517" y="2949203"/>
              <a:ext cx="5454502" cy="1077218"/>
            </a:xfrm>
            <a:prstGeom prst="rect">
              <a:avLst/>
            </a:prstGeom>
            <a:noFill/>
          </p:spPr>
          <p:txBody>
            <a:bodyPr wrap="square" rtlCol="0">
              <a:spAutoFit/>
            </a:bodyPr>
            <a:lstStyle/>
            <a:p>
              <a:r>
                <a:rPr lang="en-US" sz="3200" dirty="0">
                  <a:solidFill>
                    <a:srgbClr val="000000"/>
                  </a:solidFill>
                  <a:effectLst/>
                  <a:latin typeface="Arial" panose="020B0604020202020204" pitchFamily="34" charset="0"/>
                  <a:ea typeface="Calibri Light" panose="020F0302020204030204" pitchFamily="34" charset="0"/>
                  <a:cs typeface="Arial" panose="020B0604020202020204" pitchFamily="34" charset="0"/>
                </a:rPr>
                <a:t>Overview of sustainability: Definitions and Importance</a:t>
              </a:r>
              <a:endParaRPr lang="en-IN" sz="3200" dirty="0">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B077393A-5DE6-A8BC-919A-8588BC3EF4D9}"/>
                </a:ext>
              </a:extLst>
            </p:cNvPr>
            <p:cNvGrpSpPr/>
            <p:nvPr/>
          </p:nvGrpSpPr>
          <p:grpSpPr>
            <a:xfrm>
              <a:off x="1566041" y="3251433"/>
              <a:ext cx="1881352" cy="1067375"/>
              <a:chOff x="1972441" y="3162533"/>
              <a:chExt cx="1881352" cy="1067375"/>
            </a:xfrm>
          </p:grpSpPr>
          <p:sp>
            <p:nvSpPr>
              <p:cNvPr id="13" name="TextBox 12">
                <a:extLst>
                  <a:ext uri="{FF2B5EF4-FFF2-40B4-BE49-F238E27FC236}">
                    <a16:creationId xmlns:a16="http://schemas.microsoft.com/office/drawing/2014/main" id="{AD7940F8-47B2-3605-4FFD-62224135AD9A}"/>
                  </a:ext>
                </a:extLst>
              </p:cNvPr>
              <p:cNvSpPr txBox="1"/>
              <p:nvPr/>
            </p:nvSpPr>
            <p:spPr>
              <a:xfrm>
                <a:off x="1972441" y="3162533"/>
                <a:ext cx="1881352" cy="553998"/>
              </a:xfrm>
              <a:prstGeom prst="rect">
                <a:avLst/>
              </a:prstGeom>
              <a:noFill/>
            </p:spPr>
            <p:txBody>
              <a:bodyPr wrap="square" rtlCol="0">
                <a:spAutoFit/>
              </a:bodyPr>
              <a:lstStyle/>
              <a:p>
                <a:r>
                  <a:rPr lang="en-US" sz="3000" b="1" dirty="0">
                    <a:solidFill>
                      <a:schemeClr val="bg1"/>
                    </a:solidFill>
                  </a:rPr>
                  <a:t>Chapter</a:t>
                </a:r>
              </a:p>
            </p:txBody>
          </p:sp>
          <p:sp>
            <p:nvSpPr>
              <p:cNvPr id="8" name="TextBox 7">
                <a:extLst>
                  <a:ext uri="{FF2B5EF4-FFF2-40B4-BE49-F238E27FC236}">
                    <a16:creationId xmlns:a16="http://schemas.microsoft.com/office/drawing/2014/main" id="{867A801B-F1E2-4D3C-C8D7-74B4B5E5C5D1}"/>
                  </a:ext>
                </a:extLst>
              </p:cNvPr>
              <p:cNvSpPr txBox="1"/>
              <p:nvPr/>
            </p:nvSpPr>
            <p:spPr>
              <a:xfrm>
                <a:off x="2395910" y="3645133"/>
                <a:ext cx="509215" cy="584775"/>
              </a:xfrm>
              <a:prstGeom prst="rect">
                <a:avLst/>
              </a:prstGeom>
              <a:noFill/>
            </p:spPr>
            <p:txBody>
              <a:bodyPr wrap="square" rtlCol="0">
                <a:spAutoFit/>
              </a:bodyPr>
              <a:lstStyle/>
              <a:p>
                <a:pPr algn="ctr"/>
                <a:r>
                  <a:rPr lang="en-US" sz="3200" b="1" dirty="0">
                    <a:solidFill>
                      <a:schemeClr val="bg1"/>
                    </a:solidFill>
                  </a:rPr>
                  <a:t>1</a:t>
                </a:r>
              </a:p>
            </p:txBody>
          </p:sp>
        </p:grpSp>
      </p:grpSp>
    </p:spTree>
    <p:extLst>
      <p:ext uri="{BB962C8B-B14F-4D97-AF65-F5344CB8AC3E}">
        <p14:creationId xmlns:p14="http://schemas.microsoft.com/office/powerpoint/2010/main" val="37811327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89299-ED64-02CA-29C7-42F97A76E456}"/>
            </a:ext>
          </a:extLst>
        </p:cNvPr>
        <p:cNvGrpSpPr/>
        <p:nvPr/>
      </p:nvGrpSpPr>
      <p:grpSpPr>
        <a:xfrm>
          <a:off x="0" y="0"/>
          <a:ext cx="0" cy="0"/>
          <a:chOff x="0" y="0"/>
          <a:chExt cx="0" cy="0"/>
        </a:xfrm>
      </p:grpSpPr>
      <p:grpSp>
        <p:nvGrpSpPr>
          <p:cNvPr id="12" name="Group 11">
            <a:extLst>
              <a:ext uri="{FF2B5EF4-FFF2-40B4-BE49-F238E27FC236}">
                <a16:creationId xmlns:a16="http://schemas.microsoft.com/office/drawing/2014/main" id="{B8D913B4-432D-11E6-32E7-1679FE635A43}"/>
              </a:ext>
            </a:extLst>
          </p:cNvPr>
          <p:cNvGrpSpPr/>
          <p:nvPr/>
        </p:nvGrpSpPr>
        <p:grpSpPr>
          <a:xfrm>
            <a:off x="1117724" y="2339974"/>
            <a:ext cx="9956552" cy="3032125"/>
            <a:chOff x="1117724" y="2339974"/>
            <a:chExt cx="9956552" cy="3032125"/>
          </a:xfrm>
        </p:grpSpPr>
        <p:pic>
          <p:nvPicPr>
            <p:cNvPr id="5" name="Picture 4" descr="A black frame with a white background&#10;&#10;Description automatically generated">
              <a:extLst>
                <a:ext uri="{FF2B5EF4-FFF2-40B4-BE49-F238E27FC236}">
                  <a16:creationId xmlns:a16="http://schemas.microsoft.com/office/drawing/2014/main" id="{46CC12B8-1111-B181-3445-16FECF5F1E14}"/>
                </a:ext>
              </a:extLst>
            </p:cNvPr>
            <p:cNvPicPr>
              <a:picLocks noChangeAspect="1"/>
            </p:cNvPicPr>
            <p:nvPr/>
          </p:nvPicPr>
          <p:blipFill>
            <a:blip r:embed="rId3"/>
            <a:stretch>
              <a:fillRect/>
            </a:stretch>
          </p:blipFill>
          <p:spPr>
            <a:xfrm>
              <a:off x="1117724" y="2339974"/>
              <a:ext cx="9956552" cy="3032125"/>
            </a:xfrm>
            <a:prstGeom prst="rect">
              <a:avLst/>
            </a:prstGeom>
          </p:spPr>
        </p:pic>
        <p:sp>
          <p:nvSpPr>
            <p:cNvPr id="10" name="TextBox 9">
              <a:extLst>
                <a:ext uri="{FF2B5EF4-FFF2-40B4-BE49-F238E27FC236}">
                  <a16:creationId xmlns:a16="http://schemas.microsoft.com/office/drawing/2014/main" id="{F868254B-32DE-2B91-0805-F8D5D6E937A4}"/>
                </a:ext>
              </a:extLst>
            </p:cNvPr>
            <p:cNvSpPr txBox="1"/>
            <p:nvPr/>
          </p:nvSpPr>
          <p:spPr>
            <a:xfrm>
              <a:off x="3655514" y="2989823"/>
              <a:ext cx="6261973" cy="584775"/>
            </a:xfrm>
            <a:prstGeom prst="rect">
              <a:avLst/>
            </a:prstGeom>
            <a:noFill/>
          </p:spPr>
          <p:txBody>
            <a:bodyPr wrap="square" rtlCol="0">
              <a:spAutoFit/>
            </a:bodyPr>
            <a:lstStyle/>
            <a:p>
              <a:pPr algn="ctr"/>
              <a:r>
                <a:rPr lang="en-US" sz="3200" dirty="0">
                  <a:solidFill>
                    <a:srgbClr val="000000"/>
                  </a:solidFill>
                  <a:effectLst/>
                  <a:latin typeface="Arial" panose="020B0604020202020204" pitchFamily="34" charset="0"/>
                  <a:ea typeface="Calibri Light" panose="020F0302020204030204" pitchFamily="34" charset="0"/>
                  <a:cs typeface="Arial" panose="020B0604020202020204" pitchFamily="34" charset="0"/>
                </a:rPr>
                <a:t>Green Entrepreneur</a:t>
              </a:r>
              <a:endParaRPr lang="en-IN" sz="3200" dirty="0">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FECC31BD-5D55-9922-E817-A661FC13DED6}"/>
                </a:ext>
              </a:extLst>
            </p:cNvPr>
            <p:cNvGrpSpPr/>
            <p:nvPr/>
          </p:nvGrpSpPr>
          <p:grpSpPr>
            <a:xfrm>
              <a:off x="1566041" y="3251433"/>
              <a:ext cx="1881352" cy="1067375"/>
              <a:chOff x="1972441" y="3162533"/>
              <a:chExt cx="1881352" cy="1067375"/>
            </a:xfrm>
          </p:grpSpPr>
          <p:sp>
            <p:nvSpPr>
              <p:cNvPr id="13" name="TextBox 12">
                <a:extLst>
                  <a:ext uri="{FF2B5EF4-FFF2-40B4-BE49-F238E27FC236}">
                    <a16:creationId xmlns:a16="http://schemas.microsoft.com/office/drawing/2014/main" id="{555123D1-19CD-E51B-93B8-C37C929D685C}"/>
                  </a:ext>
                </a:extLst>
              </p:cNvPr>
              <p:cNvSpPr txBox="1"/>
              <p:nvPr/>
            </p:nvSpPr>
            <p:spPr>
              <a:xfrm>
                <a:off x="1972441" y="3162533"/>
                <a:ext cx="1881352" cy="553998"/>
              </a:xfrm>
              <a:prstGeom prst="rect">
                <a:avLst/>
              </a:prstGeom>
              <a:noFill/>
            </p:spPr>
            <p:txBody>
              <a:bodyPr wrap="square" rtlCol="0">
                <a:spAutoFit/>
              </a:bodyPr>
              <a:lstStyle/>
              <a:p>
                <a:r>
                  <a:rPr lang="en-US" sz="3000" b="1" dirty="0">
                    <a:solidFill>
                      <a:schemeClr val="bg1"/>
                    </a:solidFill>
                  </a:rPr>
                  <a:t>Chapter</a:t>
                </a:r>
              </a:p>
            </p:txBody>
          </p:sp>
          <p:sp>
            <p:nvSpPr>
              <p:cNvPr id="8" name="TextBox 7">
                <a:extLst>
                  <a:ext uri="{FF2B5EF4-FFF2-40B4-BE49-F238E27FC236}">
                    <a16:creationId xmlns:a16="http://schemas.microsoft.com/office/drawing/2014/main" id="{34D65903-06EF-72EA-B7E4-B91C37889E3D}"/>
                  </a:ext>
                </a:extLst>
              </p:cNvPr>
              <p:cNvSpPr txBox="1"/>
              <p:nvPr/>
            </p:nvSpPr>
            <p:spPr>
              <a:xfrm>
                <a:off x="2395910" y="3645133"/>
                <a:ext cx="509215" cy="584775"/>
              </a:xfrm>
              <a:prstGeom prst="rect">
                <a:avLst/>
              </a:prstGeom>
              <a:noFill/>
            </p:spPr>
            <p:txBody>
              <a:bodyPr wrap="square" rtlCol="0">
                <a:spAutoFit/>
              </a:bodyPr>
              <a:lstStyle/>
              <a:p>
                <a:pPr algn="ctr"/>
                <a:r>
                  <a:rPr lang="en-US" sz="3200" b="1" dirty="0">
                    <a:solidFill>
                      <a:schemeClr val="bg1"/>
                    </a:solidFill>
                  </a:rPr>
                  <a:t>3</a:t>
                </a:r>
              </a:p>
            </p:txBody>
          </p:sp>
        </p:grpSp>
      </p:grpSp>
    </p:spTree>
    <p:extLst>
      <p:ext uri="{BB962C8B-B14F-4D97-AF65-F5344CB8AC3E}">
        <p14:creationId xmlns:p14="http://schemas.microsoft.com/office/powerpoint/2010/main" val="11061528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8CEA0CD-3EA5-BCBE-F2E9-D10E3FC7B695}"/>
              </a:ext>
            </a:extLst>
          </p:cNvPr>
          <p:cNvPicPr>
            <a:picLocks noChangeAspect="1"/>
          </p:cNvPicPr>
          <p:nvPr/>
        </p:nvPicPr>
        <p:blipFill>
          <a:blip r:embed="rId2"/>
          <a:stretch>
            <a:fillRect/>
          </a:stretch>
        </p:blipFill>
        <p:spPr>
          <a:xfrm>
            <a:off x="7605499" y="739570"/>
            <a:ext cx="4586501" cy="6118430"/>
          </a:xfrm>
          <a:prstGeom prst="rect">
            <a:avLst/>
          </a:prstGeom>
        </p:spPr>
      </p:pic>
      <p:sp>
        <p:nvSpPr>
          <p:cNvPr id="3" name="TextBox 2">
            <a:extLst>
              <a:ext uri="{FF2B5EF4-FFF2-40B4-BE49-F238E27FC236}">
                <a16:creationId xmlns:a16="http://schemas.microsoft.com/office/drawing/2014/main" id="{F5632285-79BB-8D02-9840-8BD264AF82AE}"/>
              </a:ext>
            </a:extLst>
          </p:cNvPr>
          <p:cNvSpPr txBox="1"/>
          <p:nvPr/>
        </p:nvSpPr>
        <p:spPr>
          <a:xfrm>
            <a:off x="202071" y="972537"/>
            <a:ext cx="5904091" cy="400110"/>
          </a:xfrm>
          <a:prstGeom prst="rect">
            <a:avLst/>
          </a:prstGeom>
          <a:noFill/>
        </p:spPr>
        <p:txBody>
          <a:bodyPr wrap="square">
            <a:spAutoFit/>
          </a:bodyPr>
          <a:lstStyle/>
          <a:p>
            <a:r>
              <a:rPr lang="en-IN" sz="2000" b="1" dirty="0">
                <a:solidFill>
                  <a:srgbClr val="213163"/>
                </a:solidFill>
              </a:rPr>
              <a:t>Green Entrepreneurship</a:t>
            </a:r>
            <a:endParaRPr lang="en-IN" sz="2000" dirty="0">
              <a:solidFill>
                <a:srgbClr val="213163"/>
              </a:solidFill>
            </a:endParaRPr>
          </a:p>
        </p:txBody>
      </p:sp>
      <p:sp>
        <p:nvSpPr>
          <p:cNvPr id="4" name="TextBox 3">
            <a:extLst>
              <a:ext uri="{FF2B5EF4-FFF2-40B4-BE49-F238E27FC236}">
                <a16:creationId xmlns:a16="http://schemas.microsoft.com/office/drawing/2014/main" id="{EAC23B01-E34D-0D11-B73D-9FDE22EDE1F6}"/>
              </a:ext>
            </a:extLst>
          </p:cNvPr>
          <p:cNvSpPr txBox="1"/>
          <p:nvPr/>
        </p:nvSpPr>
        <p:spPr>
          <a:xfrm>
            <a:off x="210314" y="1451569"/>
            <a:ext cx="7246400" cy="2893100"/>
          </a:xfrm>
          <a:prstGeom prst="rect">
            <a:avLst/>
          </a:prstGeom>
          <a:noFill/>
        </p:spPr>
        <p:txBody>
          <a:bodyPr wrap="square" rtlCol="0">
            <a:spAutoFit/>
          </a:bodyPr>
          <a:lstStyle/>
          <a:p>
            <a:pPr marL="231642" indent="-231642">
              <a:spcAft>
                <a:spcPts val="800"/>
              </a:spcAft>
              <a:buFont typeface="Arial" panose="020B0604020202020204" pitchFamily="34" charset="0"/>
              <a:buChar char="•"/>
            </a:pPr>
            <a:r>
              <a:rPr lang="en-US" sz="1800" dirty="0">
                <a:latin typeface="+mn-lt"/>
              </a:rPr>
              <a:t>Ecopreneurship, or green entrepreneurship, is a new term for academic research. </a:t>
            </a:r>
          </a:p>
          <a:p>
            <a:pPr marL="231642" indent="-231642">
              <a:spcAft>
                <a:spcPts val="800"/>
              </a:spcAft>
              <a:buFont typeface="Arial" panose="020B0604020202020204" pitchFamily="34" charset="0"/>
              <a:buChar char="•"/>
            </a:pPr>
            <a:r>
              <a:rPr lang="en-US" sz="1800" dirty="0">
                <a:latin typeface="+mn-lt"/>
              </a:rPr>
              <a:t>This phenomenon began in the 1970s, but it received the attention of the researchers in the 1980s and 1990s.</a:t>
            </a:r>
          </a:p>
          <a:p>
            <a:pPr marL="231642" indent="-231642">
              <a:spcAft>
                <a:spcPts val="800"/>
              </a:spcAft>
              <a:buFont typeface="Arial" panose="020B0604020202020204" pitchFamily="34" charset="0"/>
              <a:buChar char="•"/>
            </a:pPr>
            <a:r>
              <a:rPr lang="en-US" sz="1800" dirty="0">
                <a:latin typeface="+mn-lt"/>
              </a:rPr>
              <a:t>Green entrepreneurship can be defined as the entrepreneurship that is aimed at inventing and executing solutions to environmental problems and bring social change for development of green and sustainable economies.</a:t>
            </a:r>
          </a:p>
          <a:p>
            <a:pPr marL="231642" indent="-231642">
              <a:spcAft>
                <a:spcPts val="800"/>
              </a:spcAft>
              <a:buFont typeface="Arial" panose="020B0604020202020204" pitchFamily="34" charset="0"/>
              <a:buChar char="•"/>
            </a:pPr>
            <a:endParaRPr lang="en-IN" sz="1800" dirty="0">
              <a:latin typeface="+mn-lt"/>
            </a:endParaRPr>
          </a:p>
        </p:txBody>
      </p:sp>
      <p:sp>
        <p:nvSpPr>
          <p:cNvPr id="6" name="TextBox 5">
            <a:extLst>
              <a:ext uri="{FF2B5EF4-FFF2-40B4-BE49-F238E27FC236}">
                <a16:creationId xmlns:a16="http://schemas.microsoft.com/office/drawing/2014/main" id="{08F90F6E-9786-A957-AE71-00DE2FB58454}"/>
              </a:ext>
            </a:extLst>
          </p:cNvPr>
          <p:cNvSpPr txBox="1"/>
          <p:nvPr/>
        </p:nvSpPr>
        <p:spPr>
          <a:xfrm>
            <a:off x="2811236" y="6497351"/>
            <a:ext cx="6920592" cy="400110"/>
          </a:xfrm>
          <a:prstGeom prst="rect">
            <a:avLst/>
          </a:prstGeom>
          <a:noFill/>
        </p:spPr>
        <p:txBody>
          <a:bodyPr wrap="square">
            <a:spAutoFit/>
          </a:bodyPr>
          <a:lstStyle/>
          <a:p>
            <a:r>
              <a:rPr lang="en-IN" sz="1000" dirty="0">
                <a:hlinkClick r:id="rId3"/>
              </a:rPr>
              <a:t>https://www.linkedin.com/pulse/rise-green-entrepreneurship-hrinsights2020-ip6sf/</a:t>
            </a:r>
            <a:endParaRPr lang="en-IN" sz="1000" dirty="0"/>
          </a:p>
          <a:p>
            <a:endParaRPr lang="en-IN" sz="1000" dirty="0"/>
          </a:p>
        </p:txBody>
      </p:sp>
    </p:spTree>
    <p:extLst>
      <p:ext uri="{BB962C8B-B14F-4D97-AF65-F5344CB8AC3E}">
        <p14:creationId xmlns:p14="http://schemas.microsoft.com/office/powerpoint/2010/main" val="6152868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210314" y="1451569"/>
            <a:ext cx="6440857" cy="4001095"/>
          </a:xfrm>
          <a:prstGeom prst="rect">
            <a:avLst/>
          </a:prstGeom>
          <a:noFill/>
        </p:spPr>
        <p:txBody>
          <a:bodyPr wrap="square" rtlCol="0">
            <a:spAutoFit/>
          </a:bodyPr>
          <a:lstStyle/>
          <a:p>
            <a:pPr marL="231642" indent="-231642">
              <a:spcAft>
                <a:spcPts val="800"/>
              </a:spcAft>
              <a:buFont typeface="Arial" panose="020B0604020202020204" pitchFamily="34" charset="0"/>
              <a:buChar char="•"/>
            </a:pPr>
            <a:r>
              <a:rPr lang="en-US" sz="1800" dirty="0">
                <a:latin typeface="+mn-lt"/>
              </a:rPr>
              <a:t>Green entrepreneurs are currently very important for the development of the economy because they help in creating new jobs, introducing sustainable innovations in the markets, and responding to the demands for change in society. </a:t>
            </a:r>
          </a:p>
          <a:p>
            <a:pPr marL="231642" indent="-231642">
              <a:spcAft>
                <a:spcPts val="800"/>
              </a:spcAft>
              <a:buFont typeface="Arial" panose="020B0604020202020204" pitchFamily="34" charset="0"/>
              <a:buChar char="•"/>
            </a:pPr>
            <a:r>
              <a:rPr lang="en-US" sz="1800" dirty="0">
                <a:latin typeface="+mn-lt"/>
              </a:rPr>
              <a:t>Green entrepreneurs can be seen as change agents and drivers of sustainability and social change. </a:t>
            </a:r>
          </a:p>
          <a:p>
            <a:pPr marL="231642" indent="-231642">
              <a:spcAft>
                <a:spcPts val="800"/>
              </a:spcAft>
              <a:buFont typeface="Arial" panose="020B0604020202020204" pitchFamily="34" charset="0"/>
              <a:buChar char="•"/>
            </a:pPr>
            <a:r>
              <a:rPr lang="en-US" sz="1800" dirty="0">
                <a:latin typeface="+mn-lt"/>
              </a:rPr>
              <a:t>Green products are designed in such a manner that there is lesser use of natural resources, elimination of toxic waste substances that can be harmful to environment and human health, recycling of waste material and reduction in consumption of energy. </a:t>
            </a:r>
          </a:p>
          <a:p>
            <a:pPr marL="231642" indent="-231642">
              <a:spcAft>
                <a:spcPts val="800"/>
              </a:spcAft>
              <a:buFont typeface="Arial" panose="020B0604020202020204" pitchFamily="34" charset="0"/>
              <a:buChar char="•"/>
            </a:pPr>
            <a:endParaRPr lang="en-IN" sz="1800" dirty="0">
              <a:latin typeface="+mn-lt"/>
            </a:endParaRPr>
          </a:p>
        </p:txBody>
      </p:sp>
      <p:sp>
        <p:nvSpPr>
          <p:cNvPr id="2" name="TextBox 1">
            <a:extLst>
              <a:ext uri="{FF2B5EF4-FFF2-40B4-BE49-F238E27FC236}">
                <a16:creationId xmlns:a16="http://schemas.microsoft.com/office/drawing/2014/main" id="{687AFAD5-578C-DC2D-F127-90FF4287354D}"/>
              </a:ext>
            </a:extLst>
          </p:cNvPr>
          <p:cNvSpPr txBox="1"/>
          <p:nvPr/>
        </p:nvSpPr>
        <p:spPr>
          <a:xfrm>
            <a:off x="202071" y="972537"/>
            <a:ext cx="5904091" cy="400110"/>
          </a:xfrm>
          <a:prstGeom prst="rect">
            <a:avLst/>
          </a:prstGeom>
          <a:noFill/>
        </p:spPr>
        <p:txBody>
          <a:bodyPr wrap="square">
            <a:spAutoFit/>
          </a:bodyPr>
          <a:lstStyle/>
          <a:p>
            <a:r>
              <a:rPr lang="en-IN" sz="2000" b="1" dirty="0">
                <a:solidFill>
                  <a:srgbClr val="213163"/>
                </a:solidFill>
              </a:rPr>
              <a:t>Why Green Entrepreneurship ?</a:t>
            </a:r>
            <a:endParaRPr lang="en-IN" sz="2000" dirty="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10244671" cy="276999"/>
          </a:xfrm>
          <a:prstGeom prst="rect">
            <a:avLst/>
          </a:prstGeom>
          <a:noFill/>
        </p:spPr>
        <p:txBody>
          <a:bodyPr wrap="square" rtlCol="0">
            <a:spAutoFit/>
          </a:bodyPr>
          <a:lstStyle/>
          <a:p>
            <a:pPr>
              <a:spcAft>
                <a:spcPts val="800"/>
              </a:spcAft>
            </a:pPr>
            <a:r>
              <a:rPr lang="en-IN" sz="1200" dirty="0">
                <a:solidFill>
                  <a:srgbClr val="0000FF"/>
                </a:solidFill>
                <a:latin typeface="+mn-lt"/>
              </a:rPr>
              <a:t>https://www.allcommercejournal.com/article/153/4-1-26-689.pdf</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C25921D6-6151-5BF6-49AB-B566A2A91AE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93832" y="1127631"/>
            <a:ext cx="5205241" cy="4602737"/>
          </a:xfrm>
          <a:prstGeom prst="rect">
            <a:avLst/>
          </a:prstGeom>
          <a:noFill/>
          <a:ln>
            <a:noFill/>
          </a:ln>
        </p:spPr>
      </p:pic>
    </p:spTree>
    <p:extLst>
      <p:ext uri="{BB962C8B-B14F-4D97-AF65-F5344CB8AC3E}">
        <p14:creationId xmlns:p14="http://schemas.microsoft.com/office/powerpoint/2010/main" val="36510827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5904091" cy="400110"/>
          </a:xfrm>
          <a:prstGeom prst="rect">
            <a:avLst/>
          </a:prstGeom>
          <a:noFill/>
        </p:spPr>
        <p:txBody>
          <a:bodyPr wrap="square">
            <a:spAutoFit/>
          </a:bodyPr>
          <a:lstStyle/>
          <a:p>
            <a:r>
              <a:rPr lang="en-US" sz="2000" b="1" dirty="0">
                <a:solidFill>
                  <a:srgbClr val="213163"/>
                </a:solidFill>
              </a:rPr>
              <a:t>G</a:t>
            </a:r>
            <a:r>
              <a:rPr lang="en-IN" sz="2000" b="1" dirty="0">
                <a:solidFill>
                  <a:srgbClr val="213163"/>
                </a:solidFill>
              </a:rPr>
              <a:t>reen Entrepreneurship in India</a:t>
            </a:r>
            <a:endParaRPr lang="en-IN" sz="2000" dirty="0">
              <a:solidFill>
                <a:srgbClr val="213163"/>
              </a:solidFill>
            </a:endParaRP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91B843F-6928-3290-2287-5FA1F531B685}"/>
              </a:ext>
            </a:extLst>
          </p:cNvPr>
          <p:cNvSpPr txBox="1"/>
          <p:nvPr/>
        </p:nvSpPr>
        <p:spPr>
          <a:xfrm>
            <a:off x="210314" y="1451569"/>
            <a:ext cx="11110829" cy="4062651"/>
          </a:xfrm>
          <a:prstGeom prst="rect">
            <a:avLst/>
          </a:prstGeom>
          <a:noFill/>
        </p:spPr>
        <p:txBody>
          <a:bodyPr wrap="square" rtlCol="0">
            <a:spAutoFit/>
          </a:bodyPr>
          <a:lstStyle/>
          <a:p>
            <a:pPr>
              <a:spcAft>
                <a:spcPts val="800"/>
              </a:spcAft>
            </a:pPr>
            <a:r>
              <a:rPr lang="en-US" sz="1800" b="1" dirty="0">
                <a:latin typeface="+mn-lt"/>
              </a:rPr>
              <a:t>Case Study: Phool. Co</a:t>
            </a:r>
          </a:p>
          <a:p>
            <a:pPr>
              <a:spcAft>
                <a:spcPts val="800"/>
              </a:spcAft>
            </a:pPr>
            <a:endParaRPr lang="en-US" sz="1800" b="1" dirty="0">
              <a:latin typeface="+mn-lt"/>
            </a:endParaRPr>
          </a:p>
          <a:p>
            <a:pPr>
              <a:spcAft>
                <a:spcPts val="800"/>
              </a:spcAft>
            </a:pPr>
            <a:r>
              <a:rPr lang="en-US" sz="1800" b="1" dirty="0">
                <a:latin typeface="+mn-lt"/>
              </a:rPr>
              <a:t>Overview</a:t>
            </a:r>
            <a:r>
              <a:rPr lang="en-US" sz="1800" dirty="0">
                <a:latin typeface="+mn-lt"/>
              </a:rPr>
              <a:t>: Phool.co transforms floral waste into sustainable products.</a:t>
            </a:r>
          </a:p>
          <a:p>
            <a:pPr>
              <a:spcAft>
                <a:spcPts val="800"/>
              </a:spcAft>
            </a:pPr>
            <a:endParaRPr lang="en-US" sz="1800" dirty="0">
              <a:latin typeface="+mn-lt"/>
            </a:endParaRPr>
          </a:p>
          <a:p>
            <a:pPr>
              <a:spcAft>
                <a:spcPts val="800"/>
              </a:spcAft>
            </a:pPr>
            <a:r>
              <a:rPr lang="en-US" sz="1800" b="1" dirty="0">
                <a:latin typeface="+mn-lt"/>
              </a:rPr>
              <a:t>Business Model</a:t>
            </a:r>
            <a:r>
              <a:rPr lang="en-US" sz="1800" dirty="0">
                <a:latin typeface="+mn-lt"/>
              </a:rPr>
              <a:t>: Collects floral waste from temples and creates incense sticks, bio-leather, and other products.</a:t>
            </a:r>
          </a:p>
          <a:p>
            <a:pPr>
              <a:spcAft>
                <a:spcPts val="800"/>
              </a:spcAft>
            </a:pPr>
            <a:endParaRPr lang="en-US" sz="1800" dirty="0">
              <a:latin typeface="+mn-lt"/>
            </a:endParaRPr>
          </a:p>
          <a:p>
            <a:pPr>
              <a:spcAft>
                <a:spcPts val="800"/>
              </a:spcAft>
            </a:pPr>
            <a:r>
              <a:rPr lang="en-US" sz="1800" b="1" dirty="0">
                <a:latin typeface="+mn-lt"/>
              </a:rPr>
              <a:t>Sustainability Practices</a:t>
            </a:r>
            <a:r>
              <a:rPr lang="en-US" sz="1800" dirty="0">
                <a:latin typeface="+mn-lt"/>
              </a:rPr>
              <a:t>: Reduces waste, promotes recycling, and provides employment to local women.</a:t>
            </a:r>
          </a:p>
          <a:p>
            <a:pPr>
              <a:spcAft>
                <a:spcPts val="800"/>
              </a:spcAft>
            </a:pPr>
            <a:r>
              <a:rPr lang="en-US" sz="1800" b="1" dirty="0">
                <a:latin typeface="+mn-lt"/>
              </a:rPr>
              <a:t>Impact</a:t>
            </a:r>
            <a:r>
              <a:rPr lang="en-US" sz="1800" dirty="0">
                <a:latin typeface="+mn-lt"/>
              </a:rPr>
              <a:t>: Prevents river pollution, creates jobs, and promotes circular economy.</a:t>
            </a:r>
          </a:p>
          <a:p>
            <a:pPr>
              <a:spcAft>
                <a:spcPts val="800"/>
              </a:spcAft>
            </a:pPr>
            <a:endParaRPr lang="en-US" sz="1800" dirty="0">
              <a:latin typeface="+mn-lt"/>
            </a:endParaRPr>
          </a:p>
          <a:p>
            <a:pPr>
              <a:spcAft>
                <a:spcPts val="800"/>
              </a:spcAft>
            </a:pPr>
            <a:r>
              <a:rPr lang="en-US" sz="1800" b="1" dirty="0">
                <a:latin typeface="+mn-lt"/>
              </a:rPr>
              <a:t>Achievements</a:t>
            </a:r>
            <a:r>
              <a:rPr lang="en-US" sz="1800" dirty="0">
                <a:latin typeface="+mn-lt"/>
              </a:rPr>
              <a:t>: Awarded the United Nations Young Leaders Award, featured in Forbes 30 Under 30.</a:t>
            </a:r>
            <a:endParaRPr lang="en-IN" sz="1800" dirty="0">
              <a:latin typeface="+mn-lt"/>
            </a:endParaRPr>
          </a:p>
        </p:txBody>
      </p:sp>
    </p:spTree>
    <p:extLst>
      <p:ext uri="{BB962C8B-B14F-4D97-AF65-F5344CB8AC3E}">
        <p14:creationId xmlns:p14="http://schemas.microsoft.com/office/powerpoint/2010/main" val="37270505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5904091" cy="400110"/>
          </a:xfrm>
          <a:prstGeom prst="rect">
            <a:avLst/>
          </a:prstGeom>
          <a:noFill/>
        </p:spPr>
        <p:txBody>
          <a:bodyPr wrap="square">
            <a:spAutoFit/>
          </a:bodyPr>
          <a:lstStyle/>
          <a:p>
            <a:r>
              <a:rPr lang="en-US" sz="2000" b="1" dirty="0">
                <a:solidFill>
                  <a:srgbClr val="213163"/>
                </a:solidFill>
              </a:rPr>
              <a:t>G</a:t>
            </a:r>
            <a:r>
              <a:rPr lang="en-IN" sz="2000" b="1" dirty="0">
                <a:solidFill>
                  <a:srgbClr val="213163"/>
                </a:solidFill>
              </a:rPr>
              <a:t>reen Entrepreneurship in India</a:t>
            </a:r>
            <a:endParaRPr lang="en-IN" sz="2000" dirty="0">
              <a:solidFill>
                <a:srgbClr val="213163"/>
              </a:solidFill>
            </a:endParaRP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91B843F-6928-3290-2287-5FA1F531B685}"/>
              </a:ext>
            </a:extLst>
          </p:cNvPr>
          <p:cNvSpPr txBox="1"/>
          <p:nvPr/>
        </p:nvSpPr>
        <p:spPr>
          <a:xfrm>
            <a:off x="210314" y="1451569"/>
            <a:ext cx="11110829" cy="3970318"/>
          </a:xfrm>
          <a:prstGeom prst="rect">
            <a:avLst/>
          </a:prstGeom>
          <a:noFill/>
        </p:spPr>
        <p:txBody>
          <a:bodyPr wrap="square" rtlCol="0">
            <a:spAutoFit/>
          </a:bodyPr>
          <a:lstStyle/>
          <a:p>
            <a:r>
              <a:rPr lang="en-US" sz="1800" b="1" dirty="0"/>
              <a:t>Case Study: </a:t>
            </a:r>
            <a:r>
              <a:rPr lang="en-US" sz="1800" b="1" dirty="0" err="1"/>
              <a:t>Mitticool</a:t>
            </a:r>
            <a:r>
              <a:rPr lang="en-US" sz="1800" b="1" dirty="0"/>
              <a:t> Clay</a:t>
            </a:r>
          </a:p>
          <a:p>
            <a:endParaRPr lang="en-US" sz="1800" b="1" dirty="0"/>
          </a:p>
          <a:p>
            <a:r>
              <a:rPr lang="en-US" sz="1800" b="1" dirty="0"/>
              <a:t>Overview</a:t>
            </a:r>
            <a:r>
              <a:rPr lang="en-US" sz="1800" dirty="0"/>
              <a:t>: </a:t>
            </a:r>
            <a:r>
              <a:rPr lang="en-US" sz="1800" dirty="0" err="1"/>
              <a:t>Mitticool</a:t>
            </a:r>
            <a:r>
              <a:rPr lang="en-US" sz="1800" dirty="0"/>
              <a:t> produces eco-friendly clay products like refrigerators, water bottles, and cookware.</a:t>
            </a:r>
          </a:p>
          <a:p>
            <a:endParaRPr lang="en-US" sz="1800" b="1" dirty="0"/>
          </a:p>
          <a:p>
            <a:r>
              <a:rPr lang="en-US" sz="1800" b="1" dirty="0"/>
              <a:t>Business Model</a:t>
            </a:r>
            <a:r>
              <a:rPr lang="en-US" sz="1800" dirty="0"/>
              <a:t>: Utilizes traditional clay craftsmanship to create sustainable and affordable alternatives to plastic and metal products.</a:t>
            </a:r>
          </a:p>
          <a:p>
            <a:endParaRPr lang="en-US" sz="1800" dirty="0"/>
          </a:p>
          <a:p>
            <a:r>
              <a:rPr lang="en-US" sz="1800" b="1" dirty="0"/>
              <a:t>Sustainability Practices</a:t>
            </a:r>
            <a:r>
              <a:rPr lang="en-US" sz="1800" dirty="0"/>
              <a:t>: Uses natural materials, promotes traditional craftsmanship, and reduces carbon footprint.</a:t>
            </a:r>
          </a:p>
          <a:p>
            <a:endParaRPr lang="en-US" sz="1800" dirty="0"/>
          </a:p>
          <a:p>
            <a:r>
              <a:rPr lang="en-US" sz="1800" b="1" dirty="0"/>
              <a:t>Impact</a:t>
            </a:r>
            <a:r>
              <a:rPr lang="en-US" sz="1800" dirty="0"/>
              <a:t>: Provides eco-friendly household products, supports local artisans, and promotes sustainable living.</a:t>
            </a:r>
          </a:p>
          <a:p>
            <a:endParaRPr lang="en-US" sz="1800" dirty="0"/>
          </a:p>
          <a:p>
            <a:r>
              <a:rPr lang="en-US" sz="1800" b="1" dirty="0"/>
              <a:t>Achievements</a:t>
            </a:r>
            <a:r>
              <a:rPr lang="en-US" sz="1800" dirty="0"/>
              <a:t>: Recognized by the National Innovation Foundation, featured in various national and international media.</a:t>
            </a:r>
          </a:p>
        </p:txBody>
      </p:sp>
    </p:spTree>
    <p:extLst>
      <p:ext uri="{BB962C8B-B14F-4D97-AF65-F5344CB8AC3E}">
        <p14:creationId xmlns:p14="http://schemas.microsoft.com/office/powerpoint/2010/main" val="1814373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02071" y="972537"/>
            <a:ext cx="5904091" cy="400110"/>
          </a:xfrm>
          <a:prstGeom prst="rect">
            <a:avLst/>
          </a:prstGeom>
          <a:noFill/>
        </p:spPr>
        <p:txBody>
          <a:bodyPr wrap="square">
            <a:spAutoFit/>
          </a:bodyPr>
          <a:lstStyle/>
          <a:p>
            <a:r>
              <a:rPr lang="en-US" sz="2000" b="1" dirty="0">
                <a:solidFill>
                  <a:srgbClr val="213163"/>
                </a:solidFill>
              </a:rPr>
              <a:t>G</a:t>
            </a:r>
            <a:r>
              <a:rPr lang="en-IN" sz="2000" b="1" dirty="0">
                <a:solidFill>
                  <a:srgbClr val="213163"/>
                </a:solidFill>
              </a:rPr>
              <a:t>reen Entrepreneurship in India</a:t>
            </a:r>
            <a:endParaRPr lang="en-IN" sz="2000" dirty="0">
              <a:solidFill>
                <a:srgbClr val="213163"/>
              </a:solidFill>
            </a:endParaRP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91B843F-6928-3290-2287-5FA1F531B685}"/>
              </a:ext>
            </a:extLst>
          </p:cNvPr>
          <p:cNvSpPr txBox="1"/>
          <p:nvPr/>
        </p:nvSpPr>
        <p:spPr>
          <a:xfrm>
            <a:off x="210314" y="1451569"/>
            <a:ext cx="11110829" cy="3693319"/>
          </a:xfrm>
          <a:prstGeom prst="rect">
            <a:avLst/>
          </a:prstGeom>
          <a:noFill/>
        </p:spPr>
        <p:txBody>
          <a:bodyPr wrap="square" rtlCol="0">
            <a:spAutoFit/>
          </a:bodyPr>
          <a:lstStyle/>
          <a:p>
            <a:r>
              <a:rPr lang="en-US" sz="1800" b="1" dirty="0"/>
              <a:t>Case Study: Bare Necessities</a:t>
            </a:r>
          </a:p>
          <a:p>
            <a:endParaRPr lang="en-US" sz="1800" b="1" dirty="0"/>
          </a:p>
          <a:p>
            <a:r>
              <a:rPr lang="en-US" sz="1800" b="1" dirty="0"/>
              <a:t>Overview</a:t>
            </a:r>
            <a:r>
              <a:rPr lang="en-US" sz="1800" dirty="0"/>
              <a:t>: Bare Necessities focuses on zero-waste personal and lifestyle products.</a:t>
            </a:r>
          </a:p>
          <a:p>
            <a:endParaRPr lang="en-US" sz="1800" dirty="0"/>
          </a:p>
          <a:p>
            <a:r>
              <a:rPr lang="en-US" sz="1800" b="1" dirty="0"/>
              <a:t>Business Model</a:t>
            </a:r>
            <a:r>
              <a:rPr lang="en-US" sz="1800" dirty="0"/>
              <a:t>: Offers sustainable alternatives to everyday products, including personal care, home care, and lifestyle accessories.</a:t>
            </a:r>
          </a:p>
          <a:p>
            <a:endParaRPr lang="en-US" sz="1800" dirty="0"/>
          </a:p>
          <a:p>
            <a:r>
              <a:rPr lang="en-US" sz="1800" b="1" dirty="0"/>
              <a:t>Sustainability Practices</a:t>
            </a:r>
            <a:r>
              <a:rPr lang="en-US" sz="1800" dirty="0"/>
              <a:t>: Zero-waste production, plastic-free packaging, and ethical sourcing.</a:t>
            </a:r>
          </a:p>
          <a:p>
            <a:endParaRPr lang="en-US" sz="1800" dirty="0"/>
          </a:p>
          <a:p>
            <a:r>
              <a:rPr lang="en-US" sz="1800" b="1" dirty="0"/>
              <a:t>Impact</a:t>
            </a:r>
            <a:r>
              <a:rPr lang="en-US" sz="1800" dirty="0"/>
              <a:t>: Reduces plastic waste, educates consumers on sustainability, and supports fair trade.</a:t>
            </a:r>
          </a:p>
          <a:p>
            <a:endParaRPr lang="en-US" sz="1800" dirty="0"/>
          </a:p>
          <a:p>
            <a:r>
              <a:rPr lang="en-US" sz="1800" b="1" dirty="0"/>
              <a:t>Achievements</a:t>
            </a:r>
            <a:r>
              <a:rPr lang="en-US" sz="1800" dirty="0"/>
              <a:t>: Awarded the Circular Economy Pioneer by the World Economic Forum, featured in TED Talks and major publications.</a:t>
            </a:r>
          </a:p>
        </p:txBody>
      </p:sp>
    </p:spTree>
    <p:extLst>
      <p:ext uri="{BB962C8B-B14F-4D97-AF65-F5344CB8AC3E}">
        <p14:creationId xmlns:p14="http://schemas.microsoft.com/office/powerpoint/2010/main" val="42584146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A37B21-B5F6-A986-1A3D-4D40DA123601}"/>
              </a:ext>
            </a:extLst>
          </p:cNvPr>
          <p:cNvSpPr txBox="1"/>
          <p:nvPr/>
        </p:nvSpPr>
        <p:spPr>
          <a:xfrm>
            <a:off x="202071" y="972537"/>
            <a:ext cx="7080472" cy="400110"/>
          </a:xfrm>
          <a:prstGeom prst="rect">
            <a:avLst/>
          </a:prstGeom>
          <a:noFill/>
        </p:spPr>
        <p:txBody>
          <a:bodyPr wrap="square">
            <a:spAutoFit/>
          </a:bodyPr>
          <a:lstStyle/>
          <a:p>
            <a:r>
              <a:rPr lang="en-US" sz="2000" b="1" dirty="0">
                <a:solidFill>
                  <a:srgbClr val="213163"/>
                </a:solidFill>
              </a:rPr>
              <a:t>Role of Government and Policy Support</a:t>
            </a:r>
            <a:endParaRPr lang="en-IN" sz="2000" dirty="0">
              <a:solidFill>
                <a:srgbClr val="213163"/>
              </a:solidFill>
            </a:endParaRPr>
          </a:p>
        </p:txBody>
      </p:sp>
      <p:sp>
        <p:nvSpPr>
          <p:cNvPr id="5" name="TextBox 4">
            <a:extLst>
              <a:ext uri="{FF2B5EF4-FFF2-40B4-BE49-F238E27FC236}">
                <a16:creationId xmlns:a16="http://schemas.microsoft.com/office/drawing/2014/main" id="{45AC4FDC-31D8-557E-594C-E0DF53EE4A50}"/>
              </a:ext>
            </a:extLst>
          </p:cNvPr>
          <p:cNvSpPr txBox="1"/>
          <p:nvPr/>
        </p:nvSpPr>
        <p:spPr>
          <a:xfrm>
            <a:off x="202071" y="1525047"/>
            <a:ext cx="11253107" cy="3827523"/>
          </a:xfrm>
          <a:prstGeom prst="rect">
            <a:avLst/>
          </a:prstGeom>
          <a:noFill/>
        </p:spPr>
        <p:txBody>
          <a:bodyPr wrap="square">
            <a:spAutoFit/>
          </a:bodyPr>
          <a:lstStyle/>
          <a:p>
            <a:r>
              <a:rPr lang="en-IN" b="1" dirty="0"/>
              <a:t>Policies and Initiatives</a:t>
            </a:r>
          </a:p>
          <a:p>
            <a:endParaRPr lang="en-IN" b="1" dirty="0"/>
          </a:p>
          <a:p>
            <a:endParaRPr lang="en-IN" dirty="0"/>
          </a:p>
          <a:p>
            <a:pPr marL="342900" indent="-342900">
              <a:buFont typeface="Arial" panose="020B0604020202020204" pitchFamily="34" charset="0"/>
              <a:buChar char="•"/>
            </a:pPr>
            <a:r>
              <a:rPr lang="en-IN" dirty="0"/>
              <a:t>Standup India Schemes</a:t>
            </a:r>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r>
              <a:rPr lang="en-IN" dirty="0"/>
              <a:t>Financial Incentives for Sustainable Practices</a:t>
            </a:r>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r>
              <a:rPr lang="en-IN" dirty="0"/>
              <a:t>Green Skill Development Program (GSDP)</a:t>
            </a:r>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r>
              <a:rPr lang="en-IN" dirty="0"/>
              <a:t>National Clean Energy Fund (NCEF)</a:t>
            </a:r>
          </a:p>
        </p:txBody>
      </p:sp>
    </p:spTree>
    <p:extLst>
      <p:ext uri="{BB962C8B-B14F-4D97-AF65-F5344CB8AC3E}">
        <p14:creationId xmlns:p14="http://schemas.microsoft.com/office/powerpoint/2010/main" val="3308126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A37B21-B5F6-A986-1A3D-4D40DA123601}"/>
              </a:ext>
            </a:extLst>
          </p:cNvPr>
          <p:cNvSpPr txBox="1"/>
          <p:nvPr/>
        </p:nvSpPr>
        <p:spPr>
          <a:xfrm>
            <a:off x="202071" y="972537"/>
            <a:ext cx="7080472" cy="400110"/>
          </a:xfrm>
          <a:prstGeom prst="rect">
            <a:avLst/>
          </a:prstGeom>
          <a:noFill/>
        </p:spPr>
        <p:txBody>
          <a:bodyPr wrap="square">
            <a:spAutoFit/>
          </a:bodyPr>
          <a:lstStyle/>
          <a:p>
            <a:r>
              <a:rPr lang="en-US" sz="2000" b="1" dirty="0">
                <a:solidFill>
                  <a:srgbClr val="213163"/>
                </a:solidFill>
              </a:rPr>
              <a:t>Role of Government and Policy Support</a:t>
            </a:r>
            <a:endParaRPr lang="en-IN" sz="2000" dirty="0">
              <a:solidFill>
                <a:srgbClr val="213163"/>
              </a:solidFill>
            </a:endParaRPr>
          </a:p>
        </p:txBody>
      </p:sp>
      <p:sp>
        <p:nvSpPr>
          <p:cNvPr id="5" name="TextBox 4">
            <a:extLst>
              <a:ext uri="{FF2B5EF4-FFF2-40B4-BE49-F238E27FC236}">
                <a16:creationId xmlns:a16="http://schemas.microsoft.com/office/drawing/2014/main" id="{45AC4FDC-31D8-557E-594C-E0DF53EE4A50}"/>
              </a:ext>
            </a:extLst>
          </p:cNvPr>
          <p:cNvSpPr txBox="1"/>
          <p:nvPr/>
        </p:nvSpPr>
        <p:spPr>
          <a:xfrm>
            <a:off x="202071" y="1525047"/>
            <a:ext cx="11253107" cy="3540200"/>
          </a:xfrm>
          <a:prstGeom prst="rect">
            <a:avLst/>
          </a:prstGeom>
          <a:noFill/>
        </p:spPr>
        <p:txBody>
          <a:bodyPr wrap="square">
            <a:spAutoFit/>
          </a:bodyPr>
          <a:lstStyle/>
          <a:p>
            <a:r>
              <a:rPr lang="en-IN" b="1" dirty="0"/>
              <a:t>Examples of Support</a:t>
            </a:r>
          </a:p>
          <a:p>
            <a:endParaRPr lang="en-IN" dirty="0"/>
          </a:p>
          <a:p>
            <a:pPr marL="342900" indent="-342900">
              <a:buFont typeface="Arial" panose="020B0604020202020204" pitchFamily="34" charset="0"/>
              <a:buChar char="•"/>
            </a:pPr>
            <a:r>
              <a:rPr lang="en-US" dirty="0"/>
              <a:t>Subsidies for Renewable Energy Projects:</a:t>
            </a:r>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r>
              <a:rPr lang="en-US" dirty="0"/>
              <a:t>Tax Benefits for Eco-Friendly Businesses:</a:t>
            </a:r>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r>
              <a:rPr lang="en-IN" dirty="0"/>
              <a:t>Public-Private Partnerships (PPP):</a:t>
            </a:r>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r>
              <a:rPr lang="en-US" dirty="0"/>
              <a:t>Swachh Bharat Abhiyan (Clean India Mission):</a:t>
            </a:r>
          </a:p>
        </p:txBody>
      </p:sp>
    </p:spTree>
    <p:extLst>
      <p:ext uri="{BB962C8B-B14F-4D97-AF65-F5344CB8AC3E}">
        <p14:creationId xmlns:p14="http://schemas.microsoft.com/office/powerpoint/2010/main" val="14296323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244112" y="908123"/>
            <a:ext cx="1833993" cy="400110"/>
          </a:xfrm>
          <a:prstGeom prst="rect">
            <a:avLst/>
          </a:prstGeom>
          <a:noFill/>
        </p:spPr>
        <p:txBody>
          <a:bodyPr wrap="square">
            <a:spAutoFit/>
          </a:bodyPr>
          <a:lstStyle/>
          <a:p>
            <a:r>
              <a:rPr lang="en-US" sz="2000" b="1" dirty="0">
                <a:solidFill>
                  <a:srgbClr val="213163"/>
                </a:solidFill>
              </a:rPr>
              <a:t>Case Study</a:t>
            </a:r>
            <a:endParaRPr lang="en-IN" sz="2000" b="1" dirty="0">
              <a:solidFill>
                <a:srgbClr val="213163"/>
              </a:solidFill>
            </a:endParaRPr>
          </a:p>
        </p:txBody>
      </p:sp>
      <p:sp>
        <p:nvSpPr>
          <p:cNvPr id="3" name="Rectangle: Rounded Corners 2">
            <a:extLst>
              <a:ext uri="{FF2B5EF4-FFF2-40B4-BE49-F238E27FC236}">
                <a16:creationId xmlns:a16="http://schemas.microsoft.com/office/drawing/2014/main" id="{1DAC23F4-4B01-13D8-94B2-61A167D7A610}"/>
              </a:ext>
            </a:extLst>
          </p:cNvPr>
          <p:cNvSpPr/>
          <p:nvPr/>
        </p:nvSpPr>
        <p:spPr>
          <a:xfrm>
            <a:off x="358848" y="3320281"/>
            <a:ext cx="8888022" cy="2429541"/>
          </a:xfrm>
          <a:prstGeom prst="roundRect">
            <a:avLst>
              <a:gd name="adj" fmla="val 12903"/>
            </a:avLst>
          </a:prstGeom>
          <a:solidFill>
            <a:srgbClr val="EDEE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sp>
        <p:nvSpPr>
          <p:cNvPr id="8" name="Text Placeholder 4">
            <a:extLst>
              <a:ext uri="{FF2B5EF4-FFF2-40B4-BE49-F238E27FC236}">
                <a16:creationId xmlns:a16="http://schemas.microsoft.com/office/drawing/2014/main" id="{1C9BD820-ADD0-0C49-72E9-19EBCC262C85}"/>
              </a:ext>
            </a:extLst>
          </p:cNvPr>
          <p:cNvSpPr>
            <a:spLocks noGrp="1"/>
          </p:cNvSpPr>
          <p:nvPr/>
        </p:nvSpPr>
        <p:spPr>
          <a:xfrm>
            <a:off x="538995" y="4679472"/>
            <a:ext cx="6382800" cy="803217"/>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00000"/>
              </a:lnSpc>
              <a:spcBef>
                <a:spcPts val="0"/>
              </a:spcBef>
              <a:buSzPct val="100000"/>
              <a:buFont typeface="Arial" panose="020B0604020202020204" pitchFamily="34" charset="0"/>
              <a:buChar char="•"/>
            </a:pPr>
            <a:r>
              <a:rPr lang="en-IN" sz="1800" b="1" i="0" dirty="0">
                <a:solidFill>
                  <a:srgbClr val="000000"/>
                </a:solidFill>
                <a:effectLst/>
                <a:latin typeface="Arial" panose="020B0604020202020204" pitchFamily="34" charset="0"/>
              </a:rPr>
              <a:t>Green Skilling for Sustainable Energy Transition</a:t>
            </a:r>
            <a:r>
              <a:rPr lang="en-IN" sz="1800" b="0" i="0" dirty="0">
                <a:solidFill>
                  <a:srgbClr val="000000"/>
                </a:solidFill>
                <a:effectLst/>
                <a:latin typeface="Arial" panose="020B0604020202020204" pitchFamily="34" charset="0"/>
              </a:rPr>
              <a:t> </a:t>
            </a:r>
            <a:endParaRPr lang="en-US" sz="1800" dirty="0"/>
          </a:p>
        </p:txBody>
      </p:sp>
      <p:sp>
        <p:nvSpPr>
          <p:cNvPr id="10" name="Title 3">
            <a:extLst>
              <a:ext uri="{FF2B5EF4-FFF2-40B4-BE49-F238E27FC236}">
                <a16:creationId xmlns:a16="http://schemas.microsoft.com/office/drawing/2014/main" id="{CD452298-22D1-2E47-E112-EB87E8640B5E}"/>
              </a:ext>
            </a:extLst>
          </p:cNvPr>
          <p:cNvSpPr txBox="1">
            <a:spLocks/>
          </p:cNvSpPr>
          <p:nvPr/>
        </p:nvSpPr>
        <p:spPr>
          <a:xfrm>
            <a:off x="2516659" y="3504485"/>
            <a:ext cx="2118256" cy="568842"/>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500" b="1">
                <a:solidFill>
                  <a:srgbClr val="002060"/>
                </a:solidFill>
              </a:rPr>
              <a:t>Hands On</a:t>
            </a:r>
          </a:p>
        </p:txBody>
      </p:sp>
      <p:sp>
        <p:nvSpPr>
          <p:cNvPr id="11" name="Text Placeholder 4">
            <a:extLst>
              <a:ext uri="{FF2B5EF4-FFF2-40B4-BE49-F238E27FC236}">
                <a16:creationId xmlns:a16="http://schemas.microsoft.com/office/drawing/2014/main" id="{088B9E43-099B-A1CD-742B-85F47FD0BDBA}"/>
              </a:ext>
            </a:extLst>
          </p:cNvPr>
          <p:cNvSpPr txBox="1">
            <a:spLocks/>
          </p:cNvSpPr>
          <p:nvPr/>
        </p:nvSpPr>
        <p:spPr>
          <a:xfrm>
            <a:off x="528362" y="4222259"/>
            <a:ext cx="1846975" cy="532083"/>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nSpc>
                <a:spcPct val="100000"/>
              </a:lnSpc>
              <a:spcBef>
                <a:spcPts val="0"/>
              </a:spcBef>
              <a:buSzPct val="100000"/>
              <a:buFont typeface="Arial" panose="020B0604020202020204" pitchFamily="34" charset="0"/>
              <a:buNone/>
            </a:pPr>
            <a:r>
              <a:rPr lang="en-US" b="1" dirty="0">
                <a:solidFill>
                  <a:srgbClr val="0000FF"/>
                </a:solidFill>
              </a:rPr>
              <a:t>Case Study</a:t>
            </a:r>
            <a:endParaRPr lang="en-US" dirty="0">
              <a:solidFill>
                <a:srgbClr val="0000FF"/>
              </a:solidFill>
            </a:endParaRPr>
          </a:p>
        </p:txBody>
      </p:sp>
      <p:pic>
        <p:nvPicPr>
          <p:cNvPr id="14" name="Picture 13" descr="A cartoon of a person holding a clock&#10;&#10;Description automatically generated">
            <a:extLst>
              <a:ext uri="{FF2B5EF4-FFF2-40B4-BE49-F238E27FC236}">
                <a16:creationId xmlns:a16="http://schemas.microsoft.com/office/drawing/2014/main" id="{1053818D-4B91-E027-2A85-5A9F577EB5D8}"/>
              </a:ext>
            </a:extLst>
          </p:cNvPr>
          <p:cNvPicPr>
            <a:picLocks noChangeAspect="1"/>
          </p:cNvPicPr>
          <p:nvPr/>
        </p:nvPicPr>
        <p:blipFill>
          <a:blip r:embed="rId3"/>
          <a:stretch>
            <a:fillRect/>
          </a:stretch>
        </p:blipFill>
        <p:spPr>
          <a:xfrm>
            <a:off x="7008876" y="1475994"/>
            <a:ext cx="5004054" cy="5004054"/>
          </a:xfrm>
          <a:prstGeom prst="rect">
            <a:avLst/>
          </a:prstGeom>
        </p:spPr>
      </p:pic>
    </p:spTree>
    <p:extLst>
      <p:ext uri="{BB962C8B-B14F-4D97-AF65-F5344CB8AC3E}">
        <p14:creationId xmlns:p14="http://schemas.microsoft.com/office/powerpoint/2010/main" val="10695497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02C0F50E-3048-BEA6-6962-A48C023C0388}"/>
              </a:ext>
            </a:extLst>
          </p:cNvPr>
          <p:cNvSpPr txBox="1"/>
          <p:nvPr/>
        </p:nvSpPr>
        <p:spPr>
          <a:xfrm>
            <a:off x="212231" y="962377"/>
            <a:ext cx="5904091" cy="400110"/>
          </a:xfrm>
          <a:prstGeom prst="rect">
            <a:avLst/>
          </a:prstGeom>
          <a:noFill/>
        </p:spPr>
        <p:txBody>
          <a:bodyPr wrap="square">
            <a:spAutoFit/>
          </a:bodyPr>
          <a:lstStyle/>
          <a:p>
            <a:r>
              <a:rPr lang="en-IN" sz="2000" b="1">
                <a:solidFill>
                  <a:srgbClr val="213163"/>
                </a:solidFill>
              </a:rPr>
              <a:t>Conclusion</a:t>
            </a:r>
            <a:endParaRPr lang="en-IN" sz="2000">
              <a:solidFill>
                <a:srgbClr val="213163"/>
              </a:solidFill>
            </a:endParaRPr>
          </a:p>
        </p:txBody>
      </p:sp>
      <p:sp>
        <p:nvSpPr>
          <p:cNvPr id="4" name="TextBox 3">
            <a:extLst>
              <a:ext uri="{FF2B5EF4-FFF2-40B4-BE49-F238E27FC236}">
                <a16:creationId xmlns:a16="http://schemas.microsoft.com/office/drawing/2014/main" id="{EC8B546F-F91E-160B-DC7F-688AFB5A50EA}"/>
              </a:ext>
            </a:extLst>
          </p:cNvPr>
          <p:cNvSpPr txBox="1"/>
          <p:nvPr/>
        </p:nvSpPr>
        <p:spPr>
          <a:xfrm>
            <a:off x="210314" y="1461898"/>
            <a:ext cx="6464806" cy="4278094"/>
          </a:xfrm>
          <a:prstGeom prst="rect">
            <a:avLst/>
          </a:prstGeom>
          <a:noFill/>
        </p:spPr>
        <p:txBody>
          <a:bodyPr wrap="square" rtlCol="0">
            <a:spAutoFit/>
          </a:bodyPr>
          <a:lstStyle/>
          <a:p>
            <a:pPr marL="228600" indent="-228600">
              <a:spcAft>
                <a:spcPts val="800"/>
              </a:spcAft>
              <a:buFont typeface="Arial" panose="020B0604020202020204" pitchFamily="34" charset="0"/>
              <a:buChar char="•"/>
            </a:pPr>
            <a:r>
              <a:rPr lang="en-US" sz="1800" dirty="0">
                <a:latin typeface="+mn-lt"/>
              </a:rPr>
              <a:t>The presentation highlights the critical role of green skilling in achieving a sustainable future. </a:t>
            </a:r>
          </a:p>
          <a:p>
            <a:pPr marL="228600" indent="-228600">
              <a:spcAft>
                <a:spcPts val="800"/>
              </a:spcAft>
              <a:buFont typeface="Arial" panose="020B0604020202020204" pitchFamily="34" charset="0"/>
              <a:buChar char="•"/>
            </a:pPr>
            <a:r>
              <a:rPr lang="en-US" sz="1800" dirty="0">
                <a:latin typeface="+mn-lt"/>
              </a:rPr>
              <a:t>Through environmental awareness and literacy, individuals and organizations can make informed decisions that reduce their ecological and carbon footprints. </a:t>
            </a:r>
          </a:p>
          <a:p>
            <a:pPr marL="228600" indent="-228600">
              <a:spcAft>
                <a:spcPts val="800"/>
              </a:spcAft>
              <a:buFont typeface="Arial" panose="020B0604020202020204" pitchFamily="34" charset="0"/>
              <a:buChar char="•"/>
            </a:pPr>
            <a:r>
              <a:rPr lang="en-US" sz="1800" dirty="0">
                <a:latin typeface="+mn-lt"/>
              </a:rPr>
              <a:t>By integrating sustainable practices into various sectors such as energy, agriculture, and urban planning and leveraging green technologies, we can address global challenges like climate change while fostering economic growth. </a:t>
            </a:r>
          </a:p>
          <a:p>
            <a:pPr marL="228600" indent="-228600">
              <a:spcAft>
                <a:spcPts val="800"/>
              </a:spcAft>
              <a:buFont typeface="Arial" panose="020B0604020202020204" pitchFamily="34" charset="0"/>
              <a:buChar char="•"/>
            </a:pPr>
            <a:r>
              <a:rPr lang="en-US" sz="1800" dirty="0">
                <a:latin typeface="+mn-lt"/>
              </a:rPr>
              <a:t>The collective effort of governments, institutions, and communities is essential to ensuring that we meet the needs of the present without compromising the ability of future generations to meet theirs.</a:t>
            </a:r>
          </a:p>
        </p:txBody>
      </p:sp>
      <p:sp>
        <p:nvSpPr>
          <p:cNvPr id="8" name="TextBox 7">
            <a:extLst>
              <a:ext uri="{FF2B5EF4-FFF2-40B4-BE49-F238E27FC236}">
                <a16:creationId xmlns:a16="http://schemas.microsoft.com/office/drawing/2014/main" id="{FF6EE1DD-6A31-2A28-F8BE-6E59037422CF}"/>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9" name="TextBox 8">
            <a:extLst>
              <a:ext uri="{FF2B5EF4-FFF2-40B4-BE49-F238E27FC236}">
                <a16:creationId xmlns:a16="http://schemas.microsoft.com/office/drawing/2014/main" id="{18F06934-F528-B704-BB31-70471CEEB0BF}"/>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a:solidFill>
                  <a:srgbClr val="0000FF"/>
                </a:solidFill>
                <a:latin typeface="+mn-lt"/>
                <a:hlinkClick r:id="rId3">
                  <a:extLst>
                    <a:ext uri="{A12FA001-AC4F-418D-AE19-62706E023703}">
                      <ahyp:hlinkClr xmlns:ahyp="http://schemas.microsoft.com/office/drawing/2018/hyperlinkcolor" val="tx"/>
                    </a:ext>
                  </a:extLst>
                </a:hlinkClick>
              </a:rPr>
              <a:t>www.freepik.com/</a:t>
            </a:r>
            <a:endParaRPr lang="en-IN" sz="1200">
              <a:solidFill>
                <a:srgbClr val="0000FF"/>
              </a:solidFill>
              <a:latin typeface="+mn-lt"/>
            </a:endParaRPr>
          </a:p>
        </p:txBody>
      </p:sp>
      <p:cxnSp>
        <p:nvCxnSpPr>
          <p:cNvPr id="10" name="Straight Connector 9">
            <a:extLst>
              <a:ext uri="{FF2B5EF4-FFF2-40B4-BE49-F238E27FC236}">
                <a16:creationId xmlns:a16="http://schemas.microsoft.com/office/drawing/2014/main" id="{6247989A-A2B1-6748-7E8A-F0362FB212B6}"/>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 name="Picture 1" descr="A light bulb with a black background&#10;&#10;Description automatically generated">
            <a:extLst>
              <a:ext uri="{FF2B5EF4-FFF2-40B4-BE49-F238E27FC236}">
                <a16:creationId xmlns:a16="http://schemas.microsoft.com/office/drawing/2014/main" id="{75F7452F-58BC-17CE-3016-C04F4A0BB586}"/>
              </a:ext>
            </a:extLst>
          </p:cNvPr>
          <p:cNvPicPr>
            <a:picLocks noChangeAspect="1"/>
          </p:cNvPicPr>
          <p:nvPr/>
        </p:nvPicPr>
        <p:blipFill rotWithShape="1">
          <a:blip r:embed="rId4"/>
          <a:srcRect l="7117" t="5427" r="7295" b="7474"/>
          <a:stretch/>
        </p:blipFill>
        <p:spPr>
          <a:xfrm>
            <a:off x="7112000" y="1092200"/>
            <a:ext cx="4551680" cy="4632115"/>
          </a:xfrm>
          <a:prstGeom prst="rect">
            <a:avLst/>
          </a:prstGeom>
        </p:spPr>
      </p:pic>
    </p:spTree>
    <p:extLst>
      <p:ext uri="{BB962C8B-B14F-4D97-AF65-F5344CB8AC3E}">
        <p14:creationId xmlns:p14="http://schemas.microsoft.com/office/powerpoint/2010/main" val="2046321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 shot of a computer&#10;&#10;Description automatically generated">
            <a:extLst>
              <a:ext uri="{FF2B5EF4-FFF2-40B4-BE49-F238E27FC236}">
                <a16:creationId xmlns:a16="http://schemas.microsoft.com/office/drawing/2014/main" id="{0D115830-8139-821D-6ED7-DD51CFB9FAEB}"/>
              </a:ext>
            </a:extLst>
          </p:cNvPr>
          <p:cNvPicPr>
            <a:picLocks noChangeAspect="1"/>
          </p:cNvPicPr>
          <p:nvPr/>
        </p:nvPicPr>
        <p:blipFill>
          <a:blip r:embed="rId3"/>
          <a:stretch>
            <a:fillRect/>
          </a:stretch>
        </p:blipFill>
        <p:spPr>
          <a:xfrm>
            <a:off x="1461521" y="1266824"/>
            <a:ext cx="9268958" cy="4803775"/>
          </a:xfrm>
          <a:prstGeom prst="rect">
            <a:avLst/>
          </a:prstGeom>
        </p:spPr>
      </p:pic>
      <p:pic>
        <p:nvPicPr>
          <p:cNvPr id="9" name="Picture 8" descr="A red triangle with a white exclamation mark&#10;&#10;Description automatically generated">
            <a:extLst>
              <a:ext uri="{FF2B5EF4-FFF2-40B4-BE49-F238E27FC236}">
                <a16:creationId xmlns:a16="http://schemas.microsoft.com/office/drawing/2014/main" id="{D9957559-7A75-900A-3EDB-F58D5DCA2008}"/>
              </a:ext>
            </a:extLst>
          </p:cNvPr>
          <p:cNvPicPr>
            <a:picLocks noChangeAspect="1"/>
          </p:cNvPicPr>
          <p:nvPr/>
        </p:nvPicPr>
        <p:blipFill>
          <a:blip r:embed="rId4">
            <a:alphaModFix amt="6000"/>
          </a:blip>
          <a:stretch>
            <a:fillRect/>
          </a:stretch>
        </p:blipFill>
        <p:spPr>
          <a:xfrm>
            <a:off x="3935118" y="2019301"/>
            <a:ext cx="4321765" cy="3770050"/>
          </a:xfrm>
          <a:prstGeom prst="rect">
            <a:avLst/>
          </a:prstGeom>
        </p:spPr>
      </p:pic>
      <p:grpSp>
        <p:nvGrpSpPr>
          <p:cNvPr id="2" name="Group 1">
            <a:extLst>
              <a:ext uri="{FF2B5EF4-FFF2-40B4-BE49-F238E27FC236}">
                <a16:creationId xmlns:a16="http://schemas.microsoft.com/office/drawing/2014/main" id="{5D5BEDCB-FE1D-F30A-769C-395C14FDAF4A}"/>
              </a:ext>
            </a:extLst>
          </p:cNvPr>
          <p:cNvGrpSpPr/>
          <p:nvPr/>
        </p:nvGrpSpPr>
        <p:grpSpPr>
          <a:xfrm>
            <a:off x="2298700" y="2847345"/>
            <a:ext cx="7381748" cy="1642732"/>
            <a:chOff x="2298700" y="3186775"/>
            <a:chExt cx="7381748" cy="1642732"/>
          </a:xfrm>
        </p:grpSpPr>
        <p:sp>
          <p:nvSpPr>
            <p:cNvPr id="6" name="TextBox 5">
              <a:extLst>
                <a:ext uri="{FF2B5EF4-FFF2-40B4-BE49-F238E27FC236}">
                  <a16:creationId xmlns:a16="http://schemas.microsoft.com/office/drawing/2014/main" id="{F1A1D897-46DC-0676-920A-89FA122EA6E5}"/>
                </a:ext>
              </a:extLst>
            </p:cNvPr>
            <p:cNvSpPr txBox="1"/>
            <p:nvPr/>
          </p:nvSpPr>
          <p:spPr>
            <a:xfrm>
              <a:off x="4168228" y="3186775"/>
              <a:ext cx="3855544" cy="800219"/>
            </a:xfrm>
            <a:prstGeom prst="rect">
              <a:avLst/>
            </a:prstGeom>
            <a:noFill/>
          </p:spPr>
          <p:txBody>
            <a:bodyPr wrap="none" rtlCol="0">
              <a:spAutoFit/>
            </a:bodyPr>
            <a:lstStyle/>
            <a:p>
              <a:pPr algn="ctr"/>
              <a:r>
                <a:rPr lang="en-US" sz="4600" b="1">
                  <a:solidFill>
                    <a:schemeClr val="tx1"/>
                  </a:solidFill>
                </a:rPr>
                <a:t>DISCLAIMER</a:t>
              </a:r>
            </a:p>
          </p:txBody>
        </p:sp>
        <p:sp>
          <p:nvSpPr>
            <p:cNvPr id="11" name="TextBox 10">
              <a:extLst>
                <a:ext uri="{FF2B5EF4-FFF2-40B4-BE49-F238E27FC236}">
                  <a16:creationId xmlns:a16="http://schemas.microsoft.com/office/drawing/2014/main" id="{4797845F-F959-88CB-A4ED-3AA0360C1A9D}"/>
                </a:ext>
              </a:extLst>
            </p:cNvPr>
            <p:cNvSpPr txBox="1"/>
            <p:nvPr/>
          </p:nvSpPr>
          <p:spPr>
            <a:xfrm>
              <a:off x="2298700" y="4060066"/>
              <a:ext cx="7381748" cy="769441"/>
            </a:xfrm>
            <a:prstGeom prst="rect">
              <a:avLst/>
            </a:prstGeom>
            <a:noFill/>
          </p:spPr>
          <p:txBody>
            <a:bodyPr wrap="square" rtlCol="0">
              <a:spAutoFit/>
            </a:bodyPr>
            <a:lstStyle/>
            <a:p>
              <a:pPr algn="ctr"/>
              <a:r>
                <a:rPr lang="en-US" sz="2200">
                  <a:solidFill>
                    <a:schemeClr val="tx1"/>
                  </a:solidFill>
                </a:rPr>
                <a:t>The content is curated from online/offline resources and used for educational purpose only.</a:t>
              </a:r>
            </a:p>
          </p:txBody>
        </p:sp>
      </p:grpSp>
    </p:spTree>
    <p:extLst>
      <p:ext uri="{BB962C8B-B14F-4D97-AF65-F5344CB8AC3E}">
        <p14:creationId xmlns:p14="http://schemas.microsoft.com/office/powerpoint/2010/main" val="39870245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02C0F50E-3048-BEA6-6962-A48C023C0388}"/>
              </a:ext>
            </a:extLst>
          </p:cNvPr>
          <p:cNvSpPr txBox="1"/>
          <p:nvPr/>
        </p:nvSpPr>
        <p:spPr>
          <a:xfrm>
            <a:off x="212231" y="962377"/>
            <a:ext cx="5904091" cy="400110"/>
          </a:xfrm>
          <a:prstGeom prst="rect">
            <a:avLst/>
          </a:prstGeom>
          <a:noFill/>
        </p:spPr>
        <p:txBody>
          <a:bodyPr wrap="square">
            <a:spAutoFit/>
          </a:bodyPr>
          <a:lstStyle/>
          <a:p>
            <a:r>
              <a:rPr lang="en-IN" sz="2000" b="1">
                <a:solidFill>
                  <a:srgbClr val="213163"/>
                </a:solidFill>
              </a:rPr>
              <a:t>References</a:t>
            </a:r>
            <a:endParaRPr lang="en-IN" sz="2000">
              <a:solidFill>
                <a:srgbClr val="213163"/>
              </a:solidFill>
            </a:endParaRPr>
          </a:p>
        </p:txBody>
      </p:sp>
      <p:sp>
        <p:nvSpPr>
          <p:cNvPr id="4" name="TextBox 3">
            <a:extLst>
              <a:ext uri="{FF2B5EF4-FFF2-40B4-BE49-F238E27FC236}">
                <a16:creationId xmlns:a16="http://schemas.microsoft.com/office/drawing/2014/main" id="{EC8B546F-F91E-160B-DC7F-688AFB5A50EA}"/>
              </a:ext>
            </a:extLst>
          </p:cNvPr>
          <p:cNvSpPr txBox="1"/>
          <p:nvPr/>
        </p:nvSpPr>
        <p:spPr>
          <a:xfrm>
            <a:off x="210314" y="1461898"/>
            <a:ext cx="11544806" cy="2646878"/>
          </a:xfrm>
          <a:prstGeom prst="rect">
            <a:avLst/>
          </a:prstGeom>
          <a:noFill/>
        </p:spPr>
        <p:txBody>
          <a:bodyPr wrap="square" rtlCol="0">
            <a:spAutoFit/>
          </a:bodyPr>
          <a:lstStyle/>
          <a:p>
            <a:pPr marL="228600" indent="-228600">
              <a:spcAft>
                <a:spcPts val="800"/>
              </a:spcAft>
              <a:buFont typeface="Arial" panose="020B0604020202020204" pitchFamily="34" charset="0"/>
              <a:buChar char="•"/>
            </a:pPr>
            <a:r>
              <a:rPr lang="en-US" sz="1800" dirty="0">
                <a:latin typeface="+mn-lt"/>
                <a:hlinkClick r:id="rId3"/>
              </a:rPr>
              <a:t>https://www.weforum.org/agenda/2024/02/green-jobs-green-skills-growth/</a:t>
            </a:r>
            <a:endParaRPr lang="en-US" sz="1800" dirty="0">
              <a:latin typeface="+mn-lt"/>
            </a:endParaRPr>
          </a:p>
          <a:p>
            <a:pPr marL="228600" indent="-228600">
              <a:spcAft>
                <a:spcPts val="800"/>
              </a:spcAft>
              <a:buFont typeface="Arial" panose="020B0604020202020204" pitchFamily="34" charset="0"/>
              <a:buChar char="•"/>
            </a:pPr>
            <a:r>
              <a:rPr lang="en-US" sz="1800" dirty="0">
                <a:latin typeface="+mn-lt"/>
                <a:hlinkClick r:id="rId4"/>
              </a:rPr>
              <a:t>https://www.british-assessment.co.uk/what-is-sustainable-resource-management-and-how-do-you-achieve-it/</a:t>
            </a:r>
            <a:endParaRPr lang="en-US" sz="1800" dirty="0">
              <a:latin typeface="+mn-lt"/>
            </a:endParaRPr>
          </a:p>
          <a:p>
            <a:pPr marL="228600" indent="-228600">
              <a:spcAft>
                <a:spcPts val="800"/>
              </a:spcAft>
              <a:buFont typeface="Arial" panose="020B0604020202020204" pitchFamily="34" charset="0"/>
              <a:buChar char="•"/>
            </a:pPr>
            <a:r>
              <a:rPr lang="en-US" sz="1800" dirty="0">
                <a:latin typeface="+mn-lt"/>
                <a:hlinkClick r:id="rId5"/>
              </a:rPr>
              <a:t>https://www.investopedia.com/terms/g/green_tech.asp</a:t>
            </a:r>
            <a:endParaRPr lang="en-US" sz="1800" dirty="0">
              <a:latin typeface="+mn-lt"/>
            </a:endParaRPr>
          </a:p>
          <a:p>
            <a:pPr marL="228600" indent="-228600">
              <a:spcAft>
                <a:spcPts val="800"/>
              </a:spcAft>
              <a:buFont typeface="Arial" panose="020B0604020202020204" pitchFamily="34" charset="0"/>
              <a:buChar char="•"/>
            </a:pPr>
            <a:r>
              <a:rPr lang="en-US" sz="1800" dirty="0">
                <a:latin typeface="+mn-lt"/>
                <a:hlinkClick r:id="rId6"/>
              </a:rPr>
              <a:t>https://www.doe.virginia.gov/teaching-learning-assessment/instruction/environmental-literacy</a:t>
            </a:r>
            <a:endParaRPr lang="en-US" sz="1800" dirty="0">
              <a:latin typeface="+mn-lt"/>
            </a:endParaRPr>
          </a:p>
          <a:p>
            <a:pPr marL="228600" indent="-228600">
              <a:spcAft>
                <a:spcPts val="800"/>
              </a:spcAft>
              <a:buFont typeface="Arial" panose="020B0604020202020204" pitchFamily="34" charset="0"/>
              <a:buChar char="•"/>
            </a:pPr>
            <a:r>
              <a:rPr lang="en-US" sz="1800" dirty="0">
                <a:latin typeface="+mn-lt"/>
                <a:hlinkClick r:id="rId7"/>
              </a:rPr>
              <a:t>https://earth.org/climate-change/</a:t>
            </a:r>
            <a:endParaRPr lang="en-US" sz="1800" dirty="0">
              <a:latin typeface="+mn-lt"/>
            </a:endParaRPr>
          </a:p>
          <a:p>
            <a:pPr marL="228600" indent="-228600">
              <a:spcAft>
                <a:spcPts val="800"/>
              </a:spcAft>
              <a:buFont typeface="Arial" panose="020B0604020202020204" pitchFamily="34" charset="0"/>
              <a:buChar char="•"/>
            </a:pPr>
            <a:r>
              <a:rPr lang="en-US" sz="1800" dirty="0">
                <a:latin typeface="+mn-lt"/>
                <a:hlinkClick r:id="rId8"/>
              </a:rPr>
              <a:t>https://earth.org/environmental-education/</a:t>
            </a:r>
            <a:endParaRPr lang="en-US" sz="1800" dirty="0">
              <a:latin typeface="+mn-lt"/>
            </a:endParaRPr>
          </a:p>
          <a:p>
            <a:pPr marL="228600" indent="-228600">
              <a:spcAft>
                <a:spcPts val="800"/>
              </a:spcAft>
              <a:buFont typeface="Arial" panose="020B0604020202020204" pitchFamily="34" charset="0"/>
              <a:buChar char="•"/>
            </a:pPr>
            <a:r>
              <a:rPr lang="en-US" sz="1800" dirty="0">
                <a:latin typeface="+mn-lt"/>
                <a:hlinkClick r:id="rId9"/>
              </a:rPr>
              <a:t>https://www.britannica.com/topic/environmental-policy/Global-policy-agreements</a:t>
            </a:r>
            <a:endParaRPr lang="en-US" sz="1800" dirty="0">
              <a:latin typeface="+mn-lt"/>
            </a:endParaRPr>
          </a:p>
        </p:txBody>
      </p:sp>
    </p:spTree>
    <p:extLst>
      <p:ext uri="{BB962C8B-B14F-4D97-AF65-F5344CB8AC3E}">
        <p14:creationId xmlns:p14="http://schemas.microsoft.com/office/powerpoint/2010/main" val="13079258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026" name="Picture 2" descr="yellow question symbol falls on white question symbols ask sign mark  background idea concept abstract animation 3d">
            <a:extLst>
              <a:ext uri="{FF2B5EF4-FFF2-40B4-BE49-F238E27FC236}">
                <a16:creationId xmlns:a16="http://schemas.microsoft.com/office/drawing/2014/main" id="{272F6BF9-E0B6-39C7-2B38-A384504338AF}"/>
              </a:ext>
            </a:extLst>
          </p:cNvPr>
          <p:cNvPicPr>
            <a:picLocks noChangeAspect="1" noChangeArrowheads="1"/>
          </p:cNvPicPr>
          <p:nvPr/>
        </p:nvPicPr>
        <p:blipFill rotWithShape="1">
          <a:blip r:embed="rId3">
            <a:alphaModFix amt="9000"/>
            <a:extLst>
              <a:ext uri="{28A0092B-C50C-407E-A947-70E740481C1C}">
                <a14:useLocalDpi xmlns:a14="http://schemas.microsoft.com/office/drawing/2010/main" val="0"/>
              </a:ext>
            </a:extLst>
          </a:blip>
          <a:srcRect t="10666" b="1777"/>
          <a:stretch/>
        </p:blipFill>
        <p:spPr bwMode="auto">
          <a:xfrm>
            <a:off x="0" y="731520"/>
            <a:ext cx="12192000" cy="60045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blue and yellow question marks&#10;&#10;Description automatically generated">
            <a:extLst>
              <a:ext uri="{FF2B5EF4-FFF2-40B4-BE49-F238E27FC236}">
                <a16:creationId xmlns:a16="http://schemas.microsoft.com/office/drawing/2014/main" id="{977FF981-F203-FF99-8745-5BA1558CFDA5}"/>
              </a:ext>
            </a:extLst>
          </p:cNvPr>
          <p:cNvPicPr>
            <a:picLocks noChangeAspect="1"/>
          </p:cNvPicPr>
          <p:nvPr/>
        </p:nvPicPr>
        <p:blipFill>
          <a:blip r:embed="rId4"/>
          <a:stretch>
            <a:fillRect/>
          </a:stretch>
        </p:blipFill>
        <p:spPr>
          <a:xfrm>
            <a:off x="330608" y="889000"/>
            <a:ext cx="11530784" cy="5753099"/>
          </a:xfrm>
          <a:prstGeom prst="rect">
            <a:avLst/>
          </a:prstGeom>
        </p:spPr>
      </p:pic>
      <p:sp>
        <p:nvSpPr>
          <p:cNvPr id="6" name="Title 3">
            <a:extLst>
              <a:ext uri="{FF2B5EF4-FFF2-40B4-BE49-F238E27FC236}">
                <a16:creationId xmlns:a16="http://schemas.microsoft.com/office/drawing/2014/main" id="{DA496F42-3B1B-46ED-9EA1-090FE09CA2FA}"/>
              </a:ext>
            </a:extLst>
          </p:cNvPr>
          <p:cNvSpPr txBox="1">
            <a:spLocks/>
          </p:cNvSpPr>
          <p:nvPr/>
        </p:nvSpPr>
        <p:spPr>
          <a:xfrm>
            <a:off x="6096000" y="5999580"/>
            <a:ext cx="1881314" cy="393600"/>
          </a:xfrm>
          <a:prstGeom prst="rect">
            <a:avLst/>
          </a:prstGeom>
        </p:spPr>
        <p:txBody>
          <a:bodyPr/>
          <a:lstStyle>
            <a:lvl1pPr algn="ctr" defTabSz="609630" rtl="0" eaLnBrk="1" latinLnBrk="0" hangingPunct="1">
              <a:spcBef>
                <a:spcPct val="0"/>
              </a:spcBef>
              <a:buNone/>
              <a:defRPr sz="2933" kern="1200">
                <a:solidFill>
                  <a:schemeClr val="tx1"/>
                </a:solidFill>
                <a:latin typeface="+mj-lt"/>
                <a:ea typeface="+mj-ea"/>
                <a:cs typeface="+mj-cs"/>
              </a:defRPr>
            </a:lvl1pPr>
          </a:lstStyle>
          <a:p>
            <a:pPr algn="l"/>
            <a:r>
              <a:rPr lang="en-US" sz="2600" b="1">
                <a:solidFill>
                  <a:srgbClr val="484F9E"/>
                </a:solidFill>
                <a:latin typeface="Arial" panose="020B0604020202020204" pitchFamily="34" charset="0"/>
                <a:cs typeface="Arial" panose="020B0604020202020204" pitchFamily="34" charset="0"/>
              </a:rPr>
              <a:t>Let’s Start</a:t>
            </a:r>
          </a:p>
        </p:txBody>
      </p:sp>
    </p:spTree>
    <p:extLst>
      <p:ext uri="{BB962C8B-B14F-4D97-AF65-F5344CB8AC3E}">
        <p14:creationId xmlns:p14="http://schemas.microsoft.com/office/powerpoint/2010/main" val="25307484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a:p>
              <a:r>
                <a:rPr lang="en-US" sz="2000" dirty="0">
                  <a:latin typeface="Arial" panose="020B0604020202020204" pitchFamily="34" charset="0"/>
                  <a:cs typeface="Arial" panose="020B0604020202020204" pitchFamily="34" charset="0"/>
                </a:rPr>
                <a:t>Awareness and sensitivity to environmental problems</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7" y="1426878"/>
            <a:ext cx="6543976" cy="2647328"/>
          </a:xfrm>
          <a:prstGeom prst="rect">
            <a:avLst/>
          </a:prstGeom>
          <a:noFill/>
        </p:spPr>
        <p:txBody>
          <a:bodyPr wrap="square" lIns="121920" tIns="60960" rIns="121920" bIns="60960" rtlCol="0" anchor="t">
            <a:spAutoFit/>
          </a:bodyPr>
          <a:lstStyle/>
          <a:p>
            <a:pPr marL="342900" indent="-342900">
              <a:spcAft>
                <a:spcPts val="800"/>
              </a:spcAft>
              <a:buAutoNum type="arabicPeriod"/>
            </a:pPr>
            <a:r>
              <a:rPr lang="en-US" b="1" dirty="0">
                <a:latin typeface="Arial" panose="020B0604020202020204" pitchFamily="34" charset="0"/>
                <a:cs typeface="Arial" panose="020B0604020202020204" pitchFamily="34" charset="0"/>
              </a:rPr>
              <a:t>Which of the following is a key component of environmental literacy?</a:t>
            </a:r>
          </a:p>
          <a:p>
            <a:pPr marL="342900" indent="-342900">
              <a:spcAft>
                <a:spcPts val="800"/>
              </a:spcAft>
              <a:buAutoNum type="arabicPeriod"/>
            </a:pPr>
            <a:endParaRPr lang="en-US" b="1"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Knowledge of technological advancements</a:t>
            </a:r>
          </a:p>
          <a:p>
            <a:pPr>
              <a:spcAft>
                <a:spcPts val="800"/>
              </a:spcAft>
            </a:pPr>
            <a:r>
              <a:rPr lang="en-US" dirty="0">
                <a:latin typeface="Arial" panose="020B0604020202020204" pitchFamily="34" charset="0"/>
                <a:cs typeface="Arial" panose="020B0604020202020204" pitchFamily="34" charset="0"/>
              </a:rPr>
              <a:t>b) Awareness and sensitivity to environmental problems</a:t>
            </a:r>
          </a:p>
          <a:p>
            <a:pPr>
              <a:spcAft>
                <a:spcPts val="800"/>
              </a:spcAft>
            </a:pPr>
            <a:r>
              <a:rPr lang="en-US" dirty="0">
                <a:latin typeface="Arial" panose="020B0604020202020204" pitchFamily="34" charset="0"/>
                <a:cs typeface="Arial" panose="020B0604020202020204" pitchFamily="34" charset="0"/>
              </a:rPr>
              <a:t>c) Ability to calculate personal finances</a:t>
            </a:r>
          </a:p>
          <a:p>
            <a:pPr>
              <a:spcAft>
                <a:spcPts val="800"/>
              </a:spcAft>
            </a:pPr>
            <a:r>
              <a:rPr lang="en-US" dirty="0">
                <a:latin typeface="Arial" panose="020B0604020202020204" pitchFamily="34" charset="0"/>
                <a:cs typeface="Arial" panose="020B0604020202020204" pitchFamily="34" charset="0"/>
              </a:rPr>
              <a:t>d) Understanding global financial systems</a:t>
            </a: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1834508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9"/>
            <a:ext cx="12192000" cy="1231268"/>
            <a:chOff x="229036" y="4299585"/>
            <a:chExt cx="8640644" cy="6938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607079"/>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a:p>
              <a:r>
                <a:rPr lang="en-US" sz="2000" dirty="0">
                  <a:latin typeface="Arial" panose="020B0604020202020204" pitchFamily="34" charset="0"/>
                  <a:cs typeface="Arial" panose="020B0604020202020204" pitchFamily="34" charset="0"/>
                </a:rPr>
                <a:t>The amount of biologically productive land and water needed to support one’s lifestyle</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7" y="1426878"/>
            <a:ext cx="6543976" cy="2647328"/>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2. What is an ecological footprint?</a:t>
            </a:r>
          </a:p>
          <a:p>
            <a:pPr>
              <a:spcAft>
                <a:spcPts val="800"/>
              </a:spcAft>
            </a:pPr>
            <a:endParaRPr lang="en-US" b="1"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The total amount of carbon emissions produced</a:t>
            </a:r>
          </a:p>
          <a:p>
            <a:pPr>
              <a:spcAft>
                <a:spcPts val="800"/>
              </a:spcAft>
            </a:pPr>
            <a:r>
              <a:rPr lang="en-US" dirty="0">
                <a:latin typeface="Arial" panose="020B0604020202020204" pitchFamily="34" charset="0"/>
                <a:cs typeface="Arial" panose="020B0604020202020204" pitchFamily="34" charset="0"/>
              </a:rPr>
              <a:t>b) The amount of biologically productive land and water needed to support one’s lifestyle</a:t>
            </a:r>
          </a:p>
          <a:p>
            <a:pPr>
              <a:spcAft>
                <a:spcPts val="800"/>
              </a:spcAft>
            </a:pPr>
            <a:r>
              <a:rPr lang="en-US" dirty="0">
                <a:latin typeface="Arial" panose="020B0604020202020204" pitchFamily="34" charset="0"/>
                <a:cs typeface="Arial" panose="020B0604020202020204" pitchFamily="34" charset="0"/>
              </a:rPr>
              <a:t>c) The distance a person travels to work</a:t>
            </a:r>
          </a:p>
          <a:p>
            <a:pPr>
              <a:spcAft>
                <a:spcPts val="800"/>
              </a:spcAft>
            </a:pPr>
            <a:r>
              <a:rPr lang="en-US" dirty="0">
                <a:latin typeface="Arial" panose="020B0604020202020204" pitchFamily="34" charset="0"/>
                <a:cs typeface="Arial" panose="020B0604020202020204" pitchFamily="34" charset="0"/>
              </a:rPr>
              <a:t>d) The sum of waste produced by a community</a:t>
            </a: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3219700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a</a:t>
              </a:r>
            </a:p>
            <a:p>
              <a:r>
                <a:rPr lang="en-US" sz="2000" dirty="0">
                  <a:latin typeface="Arial" panose="020B0604020202020204" pitchFamily="34" charset="0"/>
                  <a:cs typeface="Arial" panose="020B0604020202020204" pitchFamily="34" charset="0"/>
                </a:rPr>
                <a:t>Environmental sustainability, economic sustainability, social sustainability</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7" y="1426878"/>
            <a:ext cx="6543976" cy="3509294"/>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3. What are the three pillars of sustainability?</a:t>
            </a:r>
          </a:p>
          <a:p>
            <a:pPr>
              <a:spcAft>
                <a:spcPts val="800"/>
              </a:spcAft>
            </a:pPr>
            <a:endParaRPr lang="en-US" b="1"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Environmental sustainability, economic sustainability, social sustainability</a:t>
            </a:r>
          </a:p>
          <a:p>
            <a:pPr>
              <a:spcAft>
                <a:spcPts val="800"/>
              </a:spcAft>
            </a:pPr>
            <a:r>
              <a:rPr lang="en-US" dirty="0">
                <a:latin typeface="Arial" panose="020B0604020202020204" pitchFamily="34" charset="0"/>
                <a:cs typeface="Arial" panose="020B0604020202020204" pitchFamily="34" charset="0"/>
              </a:rPr>
              <a:t>b) Financial sustainability, energy sustainability, social stability</a:t>
            </a:r>
          </a:p>
          <a:p>
            <a:pPr>
              <a:spcAft>
                <a:spcPts val="800"/>
              </a:spcAft>
            </a:pPr>
            <a:r>
              <a:rPr lang="en-US" dirty="0">
                <a:latin typeface="Arial" panose="020B0604020202020204" pitchFamily="34" charset="0"/>
                <a:cs typeface="Arial" panose="020B0604020202020204" pitchFamily="34" charset="0"/>
              </a:rPr>
              <a:t>c) Government policies, technological development, energy use</a:t>
            </a:r>
          </a:p>
          <a:p>
            <a:pPr>
              <a:spcAft>
                <a:spcPts val="800"/>
              </a:spcAft>
            </a:pPr>
            <a:r>
              <a:rPr lang="en-US" dirty="0">
                <a:latin typeface="Arial" panose="020B0604020202020204" pitchFamily="34" charset="0"/>
                <a:cs typeface="Arial" panose="020B0604020202020204" pitchFamily="34" charset="0"/>
              </a:rPr>
              <a:t>d) Climate change, population control, resource management</a:t>
            </a: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909409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3"/>
            <a:ext cx="12192000" cy="1231267"/>
            <a:chOff x="229036" y="4299585"/>
            <a:chExt cx="8640644" cy="6938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607079"/>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a:p>
              <a:r>
                <a:rPr lang="en-US" sz="2000" dirty="0">
                  <a:latin typeface="Arial" panose="020B0604020202020204" pitchFamily="34" charset="0"/>
                  <a:cs typeface="Arial" panose="020B0604020202020204" pitchFamily="34" charset="0"/>
                </a:rPr>
                <a:t>To promote responsible use of natural resources and ensure the well-being of future generations</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7" y="1426878"/>
            <a:ext cx="6543976" cy="3037242"/>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4. Why is sustainability important?</a:t>
            </a:r>
          </a:p>
          <a:p>
            <a:pPr>
              <a:spcAft>
                <a:spcPts val="800"/>
              </a:spcAft>
            </a:pPr>
            <a:endParaRPr lang="en-US"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To maximize short-term profits</a:t>
            </a:r>
          </a:p>
          <a:p>
            <a:pPr>
              <a:spcAft>
                <a:spcPts val="800"/>
              </a:spcAft>
            </a:pPr>
            <a:r>
              <a:rPr lang="en-US" dirty="0">
                <a:latin typeface="Arial" panose="020B0604020202020204" pitchFamily="34" charset="0"/>
                <a:cs typeface="Arial" panose="020B0604020202020204" pitchFamily="34" charset="0"/>
              </a:rPr>
              <a:t>b) To promote responsible use of natural resources and ensure the well-being of future generations</a:t>
            </a:r>
          </a:p>
          <a:p>
            <a:pPr>
              <a:spcAft>
                <a:spcPts val="800"/>
              </a:spcAft>
            </a:pPr>
            <a:r>
              <a:rPr lang="en-US" dirty="0">
                <a:latin typeface="Arial" panose="020B0604020202020204" pitchFamily="34" charset="0"/>
                <a:cs typeface="Arial" panose="020B0604020202020204" pitchFamily="34" charset="0"/>
              </a:rPr>
              <a:t>c) To avoid global financial crises</a:t>
            </a:r>
          </a:p>
          <a:p>
            <a:pPr>
              <a:spcAft>
                <a:spcPts val="800"/>
              </a:spcAft>
            </a:pPr>
            <a:r>
              <a:rPr lang="en-US" dirty="0">
                <a:latin typeface="Arial" panose="020B0604020202020204" pitchFamily="34" charset="0"/>
                <a:cs typeface="Arial" panose="020B0604020202020204" pitchFamily="34" charset="0"/>
              </a:rPr>
              <a:t>d) To create competition among businesses</a:t>
            </a:r>
          </a:p>
          <a:p>
            <a:pPr marL="283464" indent="-283464">
              <a:spcAft>
                <a:spcPts val="800"/>
              </a:spcAft>
              <a:buFont typeface="+mj-lt"/>
              <a:buAutoNum type="alphaLcParenR"/>
            </a:pPr>
            <a:endParaRPr lang="en-US" dirty="0">
              <a:latin typeface="Arial" panose="020B0604020202020204" pitchFamily="34" charset="0"/>
              <a:cs typeface="Arial" panose="020B0604020202020204" pitchFamily="34" charset="0"/>
            </a:endParaRP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1645090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a:solidFill>
                  <a:srgbClr val="213163"/>
                </a:solidFill>
              </a:rPr>
              <a:t>Quiz</a:t>
            </a:r>
            <a:endParaRPr lang="en-US" sz="220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43362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d</a:t>
              </a:r>
            </a:p>
            <a:p>
              <a:r>
                <a:rPr lang="en-US" sz="2000" dirty="0">
                  <a:latin typeface="Arial" panose="020B0604020202020204" pitchFamily="34" charset="0"/>
                  <a:cs typeface="Arial" panose="020B0604020202020204" pitchFamily="34" charset="0"/>
                </a:rPr>
                <a:t>Through workshops, clean-up projects, and sustainability initiatives</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7" y="1426878"/>
            <a:ext cx="6543976" cy="2934650"/>
          </a:xfrm>
          <a:prstGeom prst="rect">
            <a:avLst/>
          </a:prstGeom>
          <a:noFill/>
        </p:spPr>
        <p:txBody>
          <a:bodyPr wrap="square" lIns="121920" tIns="60960" rIns="121920" bIns="60960" rtlCol="0" anchor="t">
            <a:spAutoFit/>
          </a:bodyPr>
          <a:lstStyle/>
          <a:p>
            <a:pPr>
              <a:spcAft>
                <a:spcPts val="800"/>
              </a:spcAft>
            </a:pPr>
            <a:r>
              <a:rPr lang="en-US" b="1" dirty="0">
                <a:latin typeface="Arial" panose="020B0604020202020204" pitchFamily="34" charset="0"/>
                <a:cs typeface="Arial" panose="020B0604020202020204" pitchFamily="34" charset="0"/>
              </a:rPr>
              <a:t>5. How can community engagement help enhance environmental awareness?</a:t>
            </a:r>
          </a:p>
          <a:p>
            <a:pPr>
              <a:spcAft>
                <a:spcPts val="800"/>
              </a:spcAft>
            </a:pPr>
            <a:endParaRPr lang="en-US" b="1" dirty="0">
              <a:latin typeface="Arial" panose="020B0604020202020204" pitchFamily="34" charset="0"/>
              <a:cs typeface="Arial" panose="020B0604020202020204" pitchFamily="34" charset="0"/>
            </a:endParaRPr>
          </a:p>
          <a:p>
            <a:pPr>
              <a:spcAft>
                <a:spcPts val="800"/>
              </a:spcAft>
            </a:pPr>
            <a:r>
              <a:rPr lang="en-US" dirty="0">
                <a:latin typeface="Arial" panose="020B0604020202020204" pitchFamily="34" charset="0"/>
                <a:cs typeface="Arial" panose="020B0604020202020204" pitchFamily="34" charset="0"/>
              </a:rPr>
              <a:t>a) By focusing only on waste management</a:t>
            </a:r>
          </a:p>
          <a:p>
            <a:pPr>
              <a:spcAft>
                <a:spcPts val="800"/>
              </a:spcAft>
            </a:pPr>
            <a:r>
              <a:rPr lang="en-US" dirty="0">
                <a:latin typeface="Arial" panose="020B0604020202020204" pitchFamily="34" charset="0"/>
                <a:cs typeface="Arial" panose="020B0604020202020204" pitchFamily="34" charset="0"/>
              </a:rPr>
              <a:t>b) Through increased industrial growth</a:t>
            </a:r>
          </a:p>
          <a:p>
            <a:pPr>
              <a:spcAft>
                <a:spcPts val="800"/>
              </a:spcAft>
            </a:pPr>
            <a:r>
              <a:rPr lang="en-US" dirty="0">
                <a:latin typeface="Arial" panose="020B0604020202020204" pitchFamily="34" charset="0"/>
                <a:cs typeface="Arial" panose="020B0604020202020204" pitchFamily="34" charset="0"/>
              </a:rPr>
              <a:t>c) By ignoring government policies</a:t>
            </a:r>
          </a:p>
          <a:p>
            <a:pPr>
              <a:spcAft>
                <a:spcPts val="800"/>
              </a:spcAft>
            </a:pPr>
            <a:r>
              <a:rPr lang="en-US" dirty="0">
                <a:latin typeface="Arial" panose="020B0604020202020204" pitchFamily="34" charset="0"/>
                <a:cs typeface="Arial" panose="020B0604020202020204" pitchFamily="34" charset="0"/>
              </a:rPr>
              <a:t>d) Through workshops, clean-up projects, and sustainability initiatives</a:t>
            </a: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3780927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dirty="0">
                <a:solidFill>
                  <a:srgbClr val="213163"/>
                </a:solidFill>
              </a:rPr>
              <a:t>Quiz</a:t>
            </a:r>
            <a:endParaRPr lang="en-US" sz="2200" dirty="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26017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B</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6" y="1426878"/>
            <a:ext cx="7426353" cy="2996333"/>
          </a:xfrm>
          <a:prstGeom prst="rect">
            <a:avLst/>
          </a:prstGeom>
          <a:noFill/>
        </p:spPr>
        <p:txBody>
          <a:bodyPr wrap="square" lIns="121920" tIns="60960" rIns="121920" bIns="60960" rtlCol="0" anchor="t">
            <a:spAutoFit/>
          </a:bodyPr>
          <a:lstStyle/>
          <a:p>
            <a:r>
              <a:rPr lang="en-US" b="1" dirty="0"/>
              <a:t>6. What is the primary focus of green entrepreneurship?</a:t>
            </a:r>
          </a:p>
          <a:p>
            <a:endParaRPr lang="en-US" dirty="0"/>
          </a:p>
          <a:p>
            <a:pPr marL="457200" indent="-457200">
              <a:buAutoNum type="alphaLcParenR"/>
            </a:pPr>
            <a:r>
              <a:rPr lang="en-US" dirty="0"/>
              <a:t>Maximizing profits</a:t>
            </a:r>
          </a:p>
          <a:p>
            <a:pPr marL="457200" indent="-457200">
              <a:buAutoNum type="alphaLcParenR"/>
            </a:pPr>
            <a:endParaRPr lang="en-US" dirty="0"/>
          </a:p>
          <a:p>
            <a:r>
              <a:rPr lang="en-US" dirty="0"/>
              <a:t>b)    Reducing environmental footprint</a:t>
            </a:r>
          </a:p>
          <a:p>
            <a:endParaRPr lang="en-US" dirty="0"/>
          </a:p>
          <a:p>
            <a:r>
              <a:rPr lang="en-US" dirty="0"/>
              <a:t>c)    Expanding market share</a:t>
            </a:r>
          </a:p>
          <a:p>
            <a:endParaRPr lang="en-US" dirty="0"/>
          </a:p>
          <a:p>
            <a:r>
              <a:rPr lang="en-US" dirty="0"/>
              <a:t>d)    Enhancing brand visibility</a:t>
            </a:r>
          </a:p>
          <a:p>
            <a:pPr marL="283464" indent="-283464">
              <a:spcAft>
                <a:spcPts val="800"/>
              </a:spcAft>
              <a:buFont typeface="+mj-lt"/>
              <a:buAutoNum type="alphaLcParenR"/>
            </a:pPr>
            <a:endParaRPr lang="en-US" dirty="0">
              <a:latin typeface="Arial" panose="020B0604020202020204" pitchFamily="34" charset="0"/>
              <a:cs typeface="Arial" panose="020B0604020202020204" pitchFamily="34" charset="0"/>
            </a:endParaRP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4250931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dirty="0">
                <a:solidFill>
                  <a:srgbClr val="213163"/>
                </a:solidFill>
              </a:rPr>
              <a:t>Quiz</a:t>
            </a:r>
            <a:endParaRPr lang="en-US" sz="2200" dirty="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26017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C</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7" y="1426878"/>
            <a:ext cx="6914724" cy="3570978"/>
          </a:xfrm>
          <a:prstGeom prst="rect">
            <a:avLst/>
          </a:prstGeom>
          <a:noFill/>
        </p:spPr>
        <p:txBody>
          <a:bodyPr wrap="square" lIns="121920" tIns="60960" rIns="121920" bIns="60960" rtlCol="0" anchor="t">
            <a:spAutoFit/>
          </a:bodyPr>
          <a:lstStyle/>
          <a:p>
            <a:r>
              <a:rPr lang="en-US" b="1" dirty="0"/>
              <a:t>7. Which company is known for transforming floral waste into sustainable products?</a:t>
            </a:r>
          </a:p>
          <a:p>
            <a:endParaRPr lang="en-US" dirty="0"/>
          </a:p>
          <a:p>
            <a:r>
              <a:rPr lang="en-US" dirty="0"/>
              <a:t>a) </a:t>
            </a:r>
            <a:r>
              <a:rPr lang="en-US" dirty="0" err="1"/>
              <a:t>Mitticool</a:t>
            </a:r>
            <a:r>
              <a:rPr lang="en-US" dirty="0"/>
              <a:t> Clay</a:t>
            </a:r>
          </a:p>
          <a:p>
            <a:endParaRPr lang="en-US" dirty="0"/>
          </a:p>
          <a:p>
            <a:r>
              <a:rPr lang="en-US" dirty="0"/>
              <a:t>b) Bare Necessities</a:t>
            </a:r>
          </a:p>
          <a:p>
            <a:endParaRPr lang="en-US" dirty="0"/>
          </a:p>
          <a:p>
            <a:r>
              <a:rPr lang="en-US" dirty="0"/>
              <a:t>c) Phool.co</a:t>
            </a:r>
          </a:p>
          <a:p>
            <a:endParaRPr lang="en-US" dirty="0"/>
          </a:p>
          <a:p>
            <a:r>
              <a:rPr lang="en-US" dirty="0"/>
              <a:t>d) Solar Energy Corporation of India</a:t>
            </a:r>
          </a:p>
          <a:p>
            <a:endParaRPr lang="en-US" dirty="0"/>
          </a:p>
          <a:p>
            <a:pPr>
              <a:spcAft>
                <a:spcPts val="800"/>
              </a:spcAft>
            </a:pPr>
            <a:endParaRPr lang="en-US" dirty="0">
              <a:latin typeface="Arial" panose="020B0604020202020204" pitchFamily="34" charset="0"/>
              <a:cs typeface="Arial" panose="020B0604020202020204" pitchFamily="34" charset="0"/>
            </a:endParaRP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2581467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 name="Picture 2" descr="Free vector question marks background">
            <a:extLst>
              <a:ext uri="{FF2B5EF4-FFF2-40B4-BE49-F238E27FC236}">
                <a16:creationId xmlns:a16="http://schemas.microsoft.com/office/drawing/2014/main" id="{978C59E6-70CC-5071-DE58-F2CFB1F4EB57}"/>
              </a:ext>
            </a:extLst>
          </p:cNvPr>
          <p:cNvPicPr>
            <a:picLocks noChangeAspect="1" noChangeArrowheads="1"/>
          </p:cNvPicPr>
          <p:nvPr/>
        </p:nvPicPr>
        <p:blipFill rotWithShape="1">
          <a:blip r:embed="rId3">
            <a:alphaModFix amt="10000"/>
            <a:extLst>
              <a:ext uri="{28A0092B-C50C-407E-A947-70E740481C1C}">
                <a14:useLocalDpi xmlns:a14="http://schemas.microsoft.com/office/drawing/2010/main" val="0"/>
              </a:ext>
            </a:extLst>
          </a:blip>
          <a:srcRect t="948" r="5280" b="30681"/>
          <a:stretch/>
        </p:blipFill>
        <p:spPr bwMode="auto">
          <a:xfrm>
            <a:off x="-1" y="741679"/>
            <a:ext cx="12192001" cy="586232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61;g5fab984687_2_0">
            <a:extLst>
              <a:ext uri="{FF2B5EF4-FFF2-40B4-BE49-F238E27FC236}">
                <a16:creationId xmlns:a16="http://schemas.microsoft.com/office/drawing/2014/main" id="{D79D8730-03B7-DAD4-2AE9-88523FE5477A}"/>
              </a:ext>
            </a:extLst>
          </p:cNvPr>
          <p:cNvSpPr txBox="1">
            <a:spLocks/>
          </p:cNvSpPr>
          <p:nvPr/>
        </p:nvSpPr>
        <p:spPr>
          <a:xfrm>
            <a:off x="211758" y="875565"/>
            <a:ext cx="3907423" cy="428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200" b="1" dirty="0">
                <a:solidFill>
                  <a:srgbClr val="213163"/>
                </a:solidFill>
              </a:rPr>
              <a:t>Quiz</a:t>
            </a:r>
            <a:endParaRPr lang="en-US" sz="2200" dirty="0"/>
          </a:p>
        </p:txBody>
      </p:sp>
      <p:grpSp>
        <p:nvGrpSpPr>
          <p:cNvPr id="5" name="Group 4">
            <a:extLst>
              <a:ext uri="{FF2B5EF4-FFF2-40B4-BE49-F238E27FC236}">
                <a16:creationId xmlns:a16="http://schemas.microsoft.com/office/drawing/2014/main" id="{250E568F-BC17-39D4-CB1B-33308DC1A49A}"/>
              </a:ext>
            </a:extLst>
          </p:cNvPr>
          <p:cNvGrpSpPr/>
          <p:nvPr/>
        </p:nvGrpSpPr>
        <p:grpSpPr>
          <a:xfrm>
            <a:off x="1" y="5379727"/>
            <a:ext cx="12192000" cy="1107235"/>
            <a:chOff x="229036" y="4299585"/>
            <a:chExt cx="8640644" cy="623995"/>
          </a:xfrm>
        </p:grpSpPr>
        <p:sp>
          <p:nvSpPr>
            <p:cNvPr id="6" name="Rectangle 5">
              <a:extLst>
                <a:ext uri="{FF2B5EF4-FFF2-40B4-BE49-F238E27FC236}">
                  <a16:creationId xmlns:a16="http://schemas.microsoft.com/office/drawing/2014/main" id="{5A4C8B68-CB97-302D-B9EC-CA15FEF7E66B}"/>
                </a:ext>
              </a:extLst>
            </p:cNvPr>
            <p:cNvSpPr/>
            <p:nvPr/>
          </p:nvSpPr>
          <p:spPr>
            <a:xfrm>
              <a:off x="229036" y="4299585"/>
              <a:ext cx="8640644" cy="623995"/>
            </a:xfrm>
            <a:prstGeom prst="rect">
              <a:avLst/>
            </a:prstGeom>
            <a:solidFill>
              <a:srgbClr val="D0E8BA">
                <a:alpha val="27000"/>
              </a:srgb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 name="TextBox 6">
              <a:extLst>
                <a:ext uri="{FF2B5EF4-FFF2-40B4-BE49-F238E27FC236}">
                  <a16:creationId xmlns:a16="http://schemas.microsoft.com/office/drawing/2014/main" id="{168717EE-748E-83EF-71C4-41786D04B9CD}"/>
                </a:ext>
              </a:extLst>
            </p:cNvPr>
            <p:cNvSpPr txBox="1"/>
            <p:nvPr/>
          </p:nvSpPr>
          <p:spPr>
            <a:xfrm>
              <a:off x="446628" y="4386401"/>
              <a:ext cx="6834373" cy="260177"/>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IN" sz="2200" b="1" dirty="0">
                  <a:latin typeface="Arial" panose="020B0604020202020204" pitchFamily="34" charset="0"/>
                  <a:cs typeface="Arial" panose="020B0604020202020204" pitchFamily="34" charset="0"/>
                </a:rPr>
                <a:t>Answer: A</a:t>
              </a:r>
            </a:p>
          </p:txBody>
        </p:sp>
      </p:grpSp>
      <p:sp>
        <p:nvSpPr>
          <p:cNvPr id="8" name="TextBox 7">
            <a:extLst>
              <a:ext uri="{FF2B5EF4-FFF2-40B4-BE49-F238E27FC236}">
                <a16:creationId xmlns:a16="http://schemas.microsoft.com/office/drawing/2014/main" id="{1C3F8D13-0E4B-3437-EA54-8BF95D60F9EF}"/>
              </a:ext>
            </a:extLst>
          </p:cNvPr>
          <p:cNvSpPr txBox="1"/>
          <p:nvPr/>
        </p:nvSpPr>
        <p:spPr>
          <a:xfrm>
            <a:off x="193647" y="1426878"/>
            <a:ext cx="6914724" cy="3570978"/>
          </a:xfrm>
          <a:prstGeom prst="rect">
            <a:avLst/>
          </a:prstGeom>
          <a:noFill/>
        </p:spPr>
        <p:txBody>
          <a:bodyPr wrap="square" lIns="121920" tIns="60960" rIns="121920" bIns="60960" rtlCol="0" anchor="t">
            <a:spAutoFit/>
          </a:bodyPr>
          <a:lstStyle/>
          <a:p>
            <a:r>
              <a:rPr lang="en-US" b="1" dirty="0"/>
              <a:t>8. The Green Skill Development Program (GSDP) is designed to:</a:t>
            </a:r>
          </a:p>
          <a:p>
            <a:endParaRPr lang="en-US" dirty="0"/>
          </a:p>
          <a:p>
            <a:r>
              <a:rPr lang="en-US" dirty="0"/>
              <a:t>a) Train individuals in various green skills</a:t>
            </a:r>
          </a:p>
          <a:p>
            <a:endParaRPr lang="en-US" dirty="0"/>
          </a:p>
          <a:p>
            <a:r>
              <a:rPr lang="en-US" dirty="0"/>
              <a:t>b) Fund large-scale industrial projects</a:t>
            </a:r>
          </a:p>
          <a:p>
            <a:endParaRPr lang="en-US" dirty="0"/>
          </a:p>
          <a:p>
            <a:r>
              <a:rPr lang="en-US" dirty="0"/>
              <a:t>c) Develop traditional businesses</a:t>
            </a:r>
          </a:p>
          <a:p>
            <a:endParaRPr lang="en-US" dirty="0"/>
          </a:p>
          <a:p>
            <a:r>
              <a:rPr lang="en-US" dirty="0"/>
              <a:t>d) Increase consumer spending</a:t>
            </a:r>
          </a:p>
          <a:p>
            <a:endParaRPr lang="en-US" b="1" dirty="0"/>
          </a:p>
          <a:p>
            <a:pPr>
              <a:spcAft>
                <a:spcPts val="800"/>
              </a:spcAft>
            </a:pPr>
            <a:endParaRPr lang="en-US" dirty="0">
              <a:latin typeface="Arial" panose="020B0604020202020204" pitchFamily="34" charset="0"/>
              <a:cs typeface="Arial" panose="020B0604020202020204" pitchFamily="34" charset="0"/>
            </a:endParaRPr>
          </a:p>
        </p:txBody>
      </p:sp>
      <p:pic>
        <p:nvPicPr>
          <p:cNvPr id="9" name="Picture 8" descr="A cartoon of a person standing next to a question mark&#10;&#10;Description automatically generated">
            <a:extLst>
              <a:ext uri="{FF2B5EF4-FFF2-40B4-BE49-F238E27FC236}">
                <a16:creationId xmlns:a16="http://schemas.microsoft.com/office/drawing/2014/main" id="{F564E6AB-B27B-21CB-ADA8-DD21629C8F55}"/>
              </a:ext>
            </a:extLst>
          </p:cNvPr>
          <p:cNvPicPr>
            <a:picLocks noChangeAspect="1"/>
          </p:cNvPicPr>
          <p:nvPr/>
        </p:nvPicPr>
        <p:blipFill rotWithShape="1">
          <a:blip r:embed="rId4"/>
          <a:srcRect l="12112" t="10000" r="16720"/>
          <a:stretch/>
        </p:blipFill>
        <p:spPr>
          <a:xfrm>
            <a:off x="7229856" y="1285875"/>
            <a:ext cx="3389376" cy="4286250"/>
          </a:xfrm>
          <a:prstGeom prst="rect">
            <a:avLst/>
          </a:prstGeom>
        </p:spPr>
      </p:pic>
    </p:spTree>
    <p:extLst>
      <p:ext uri="{BB962C8B-B14F-4D97-AF65-F5344CB8AC3E}">
        <p14:creationId xmlns:p14="http://schemas.microsoft.com/office/powerpoint/2010/main" val="1257798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49184034-7E5A-8703-FC62-41A270A3CFA1}"/>
              </a:ext>
            </a:extLst>
          </p:cNvPr>
          <p:cNvSpPr txBox="1"/>
          <p:nvPr/>
        </p:nvSpPr>
        <p:spPr>
          <a:xfrm>
            <a:off x="191911" y="972537"/>
            <a:ext cx="2652889" cy="400110"/>
          </a:xfrm>
          <a:prstGeom prst="rect">
            <a:avLst/>
          </a:prstGeom>
          <a:noFill/>
        </p:spPr>
        <p:txBody>
          <a:bodyPr wrap="square">
            <a:spAutoFit/>
          </a:bodyPr>
          <a:lstStyle/>
          <a:p>
            <a:r>
              <a:rPr lang="en-IN" sz="2000" b="1">
                <a:solidFill>
                  <a:srgbClr val="213163"/>
                </a:solidFill>
              </a:rPr>
              <a:t>Learning Objectives</a:t>
            </a:r>
            <a:endParaRPr lang="en-IN" sz="2000">
              <a:solidFill>
                <a:srgbClr val="213163"/>
              </a:solidFill>
            </a:endParaRPr>
          </a:p>
        </p:txBody>
      </p:sp>
      <p:sp>
        <p:nvSpPr>
          <p:cNvPr id="6" name="TextBox 5">
            <a:extLst>
              <a:ext uri="{FF2B5EF4-FFF2-40B4-BE49-F238E27FC236}">
                <a16:creationId xmlns:a16="http://schemas.microsoft.com/office/drawing/2014/main" id="{76BF6329-56BD-893B-3EC4-9C12163435B5}"/>
              </a:ext>
            </a:extLst>
          </p:cNvPr>
          <p:cNvSpPr txBox="1"/>
          <p:nvPr/>
        </p:nvSpPr>
        <p:spPr>
          <a:xfrm>
            <a:off x="220474" y="1461729"/>
            <a:ext cx="7023606" cy="3929281"/>
          </a:xfrm>
          <a:prstGeom prst="rect">
            <a:avLst/>
          </a:prstGeom>
          <a:noFill/>
        </p:spPr>
        <p:txBody>
          <a:bodyPr wrap="square" rtlCol="0">
            <a:spAutoFit/>
          </a:bodyPr>
          <a:lstStyle/>
          <a:p>
            <a:pPr>
              <a:spcAft>
                <a:spcPts val="800"/>
              </a:spcAft>
            </a:pPr>
            <a:r>
              <a:rPr lang="en-US" sz="1800" dirty="0">
                <a:latin typeface="+mn-lt"/>
              </a:rPr>
              <a:t>By the end of this presentation, participants will be able to:</a:t>
            </a:r>
          </a:p>
          <a:p>
            <a:pPr marL="231642" indent="-231642">
              <a:spcAft>
                <a:spcPts val="800"/>
              </a:spcAft>
              <a:buFont typeface="Arial" panose="020B0604020202020204" pitchFamily="34" charset="0"/>
              <a:buChar char="•"/>
            </a:pPr>
            <a:r>
              <a:rPr lang="en-US" sz="1800" dirty="0">
                <a:latin typeface="+mn-lt"/>
              </a:rPr>
              <a:t>Understand the role of green skills in supporting sustainable economies and tackling environmental challenges.</a:t>
            </a:r>
          </a:p>
          <a:p>
            <a:pPr marL="231642" indent="-231642">
              <a:spcAft>
                <a:spcPts val="800"/>
              </a:spcAft>
              <a:buFont typeface="Arial" panose="020B0604020202020204" pitchFamily="34" charset="0"/>
              <a:buChar char="•"/>
            </a:pPr>
            <a:r>
              <a:rPr lang="en-US" sz="1800" dirty="0">
                <a:latin typeface="+mn-lt"/>
              </a:rPr>
              <a:t>Explain key environmental concepts like ecological and carbon footprints, and ways to reduce them.</a:t>
            </a:r>
          </a:p>
          <a:p>
            <a:pPr marL="231642" indent="-231642">
              <a:spcAft>
                <a:spcPts val="800"/>
              </a:spcAft>
              <a:buFont typeface="Arial" panose="020B0604020202020204" pitchFamily="34" charset="0"/>
              <a:buChar char="•"/>
            </a:pPr>
            <a:r>
              <a:rPr lang="en-US" sz="1800" dirty="0">
                <a:latin typeface="+mn-lt"/>
              </a:rPr>
              <a:t>Analyze strategies for promoting environmental literacy, sustainable practices, and resource management.</a:t>
            </a:r>
          </a:p>
          <a:p>
            <a:pPr marL="231642" indent="-231642">
              <a:spcAft>
                <a:spcPts val="800"/>
              </a:spcAft>
              <a:buFont typeface="Arial" panose="020B0604020202020204" pitchFamily="34" charset="0"/>
              <a:buChar char="•"/>
            </a:pPr>
            <a:r>
              <a:rPr lang="en-US" sz="1800" dirty="0">
                <a:latin typeface="+mn-lt"/>
              </a:rPr>
              <a:t>Recognize the role of governments, institutions, and global agreements (e.g., Paris Agreement, SDGs) in sustainability efforts.</a:t>
            </a:r>
          </a:p>
          <a:p>
            <a:pPr marL="231642" indent="-231642">
              <a:spcAft>
                <a:spcPts val="800"/>
              </a:spcAft>
              <a:buFont typeface="Arial" panose="020B0604020202020204" pitchFamily="34" charset="0"/>
              <a:buChar char="•"/>
            </a:pPr>
            <a:r>
              <a:rPr lang="en-US" sz="1800" dirty="0">
                <a:latin typeface="+mn-lt"/>
              </a:rPr>
              <a:t>Apply sustainable practices in daily life and business, such as waste reduction and energy conservation.</a:t>
            </a:r>
            <a:endParaRPr lang="en-IN" sz="1800" dirty="0">
              <a:latin typeface="+mn-lt"/>
            </a:endParaRPr>
          </a:p>
        </p:txBody>
      </p:sp>
      <p:sp>
        <p:nvSpPr>
          <p:cNvPr id="12" name="TextBox 11">
            <a:extLst>
              <a:ext uri="{FF2B5EF4-FFF2-40B4-BE49-F238E27FC236}">
                <a16:creationId xmlns:a16="http://schemas.microsoft.com/office/drawing/2014/main" id="{82B1456E-9C82-2BE0-34DA-790DDD330C70}"/>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13" name="TextBox 12">
            <a:extLst>
              <a:ext uri="{FF2B5EF4-FFF2-40B4-BE49-F238E27FC236}">
                <a16:creationId xmlns:a16="http://schemas.microsoft.com/office/drawing/2014/main" id="{D2E04AEF-F8A2-DDF4-F5A8-ECCEA347452C}"/>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a:solidFill>
                  <a:srgbClr val="0000FF"/>
                </a:solidFill>
                <a:latin typeface="+mn-lt"/>
                <a:hlinkClick r:id="rId3">
                  <a:extLst>
                    <a:ext uri="{A12FA001-AC4F-418D-AE19-62706E023703}">
                      <ahyp:hlinkClr xmlns:ahyp="http://schemas.microsoft.com/office/drawing/2018/hyperlinkcolor" val="tx"/>
                    </a:ext>
                  </a:extLst>
                </a:hlinkClick>
              </a:rPr>
              <a:t>www.freepik.com/</a:t>
            </a:r>
            <a:endParaRPr lang="en-IN" sz="1200">
              <a:solidFill>
                <a:srgbClr val="0000FF"/>
              </a:solidFill>
              <a:latin typeface="+mn-lt"/>
            </a:endParaRPr>
          </a:p>
        </p:txBody>
      </p:sp>
      <p:cxnSp>
        <p:nvCxnSpPr>
          <p:cNvPr id="14" name="Straight Connector 13">
            <a:extLst>
              <a:ext uri="{FF2B5EF4-FFF2-40B4-BE49-F238E27FC236}">
                <a16:creationId xmlns:a16="http://schemas.microsoft.com/office/drawing/2014/main" id="{FD309382-A8C5-B988-83E3-25D1853C282D}"/>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A ladder leading to a large yellow circle&#10;&#10;Description automatically generated">
            <a:extLst>
              <a:ext uri="{FF2B5EF4-FFF2-40B4-BE49-F238E27FC236}">
                <a16:creationId xmlns:a16="http://schemas.microsoft.com/office/drawing/2014/main" id="{65ABC316-78BC-ED0E-5AEE-F736AE599E22}"/>
              </a:ext>
            </a:extLst>
          </p:cNvPr>
          <p:cNvPicPr>
            <a:picLocks noChangeAspect="1"/>
          </p:cNvPicPr>
          <p:nvPr/>
        </p:nvPicPr>
        <p:blipFill rotWithShape="1">
          <a:blip r:embed="rId4">
            <a:alphaModFix amt="85000"/>
          </a:blip>
          <a:srcRect l="13763" t="6135" r="13650"/>
          <a:stretch/>
        </p:blipFill>
        <p:spPr>
          <a:xfrm>
            <a:off x="7345680" y="1442720"/>
            <a:ext cx="4500880" cy="4632960"/>
          </a:xfrm>
          <a:prstGeom prst="rect">
            <a:avLst/>
          </a:prstGeom>
        </p:spPr>
      </p:pic>
      <p:sp>
        <p:nvSpPr>
          <p:cNvPr id="5" name="TextBox 4">
            <a:extLst>
              <a:ext uri="{FF2B5EF4-FFF2-40B4-BE49-F238E27FC236}">
                <a16:creationId xmlns:a16="http://schemas.microsoft.com/office/drawing/2014/main" id="{4CC30D45-D368-BF73-F9AB-4680383FF118}"/>
              </a:ext>
            </a:extLst>
          </p:cNvPr>
          <p:cNvSpPr txBox="1"/>
          <p:nvPr/>
        </p:nvSpPr>
        <p:spPr>
          <a:xfrm>
            <a:off x="8839200" y="3168609"/>
            <a:ext cx="1503681" cy="630942"/>
          </a:xfrm>
          <a:prstGeom prst="rect">
            <a:avLst/>
          </a:prstGeom>
          <a:noFill/>
        </p:spPr>
        <p:txBody>
          <a:bodyPr wrap="square" rtlCol="0">
            <a:spAutoFit/>
          </a:bodyPr>
          <a:lstStyle/>
          <a:p>
            <a:pPr>
              <a:spcAft>
                <a:spcPts val="800"/>
              </a:spcAft>
            </a:pPr>
            <a:r>
              <a:rPr lang="en-IN" sz="3500" b="1">
                <a:solidFill>
                  <a:schemeClr val="tx1"/>
                </a:solidFill>
                <a:latin typeface="+mn-lt"/>
              </a:rPr>
              <a:t>GOAL</a:t>
            </a:r>
          </a:p>
        </p:txBody>
      </p:sp>
    </p:spTree>
    <p:extLst>
      <p:ext uri="{BB962C8B-B14F-4D97-AF65-F5344CB8AC3E}">
        <p14:creationId xmlns:p14="http://schemas.microsoft.com/office/powerpoint/2010/main" val="10855227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1;g5fab984687_2_0">
            <a:extLst>
              <a:ext uri="{FF2B5EF4-FFF2-40B4-BE49-F238E27FC236}">
                <a16:creationId xmlns:a16="http://schemas.microsoft.com/office/drawing/2014/main" id="{0C30A77F-BE9B-73CB-CC7F-A1F8B5B87AB9}"/>
              </a:ext>
            </a:extLst>
          </p:cNvPr>
          <p:cNvSpPr txBox="1">
            <a:spLocks/>
          </p:cNvSpPr>
          <p:nvPr/>
        </p:nvSpPr>
        <p:spPr>
          <a:xfrm>
            <a:off x="4315206" y="3214562"/>
            <a:ext cx="3561588" cy="9870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5000" b="1">
                <a:solidFill>
                  <a:srgbClr val="213163"/>
                </a:solidFill>
              </a:rPr>
              <a:t>Thank You</a:t>
            </a:r>
            <a:endParaRPr lang="en-US" sz="5000"/>
          </a:p>
        </p:txBody>
      </p:sp>
    </p:spTree>
    <p:extLst>
      <p:ext uri="{BB962C8B-B14F-4D97-AF65-F5344CB8AC3E}">
        <p14:creationId xmlns:p14="http://schemas.microsoft.com/office/powerpoint/2010/main" val="3544365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210313" y="1451569"/>
            <a:ext cx="11613091" cy="1025922"/>
          </a:xfrm>
          <a:prstGeom prst="rect">
            <a:avLst/>
          </a:prstGeom>
          <a:noFill/>
        </p:spPr>
        <p:txBody>
          <a:bodyPr wrap="square" rtlCol="0">
            <a:spAutoFit/>
          </a:bodyPr>
          <a:lstStyle/>
          <a:p>
            <a:pPr marL="231642" indent="-231642">
              <a:spcAft>
                <a:spcPts val="800"/>
              </a:spcAft>
              <a:buFont typeface="Arial" panose="020B0604020202020204" pitchFamily="34" charset="0"/>
              <a:buChar char="•"/>
            </a:pPr>
            <a:r>
              <a:rPr lang="en-US" sz="1800">
                <a:latin typeface="+mn-lt"/>
              </a:rPr>
              <a:t>Sustainability refers to the ability to meet the needs of the present without compromising the ability of future generations to meet their own needs.</a:t>
            </a:r>
          </a:p>
          <a:p>
            <a:pPr>
              <a:spcAft>
                <a:spcPts val="800"/>
              </a:spcAft>
            </a:pPr>
            <a:r>
              <a:rPr lang="en-IN" sz="1800" b="1">
                <a:latin typeface="+mn-lt"/>
              </a:rPr>
              <a:t>Why is Sustainability Important?</a:t>
            </a:r>
          </a:p>
        </p:txBody>
      </p:sp>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a:solidFill>
                  <a:srgbClr val="213163"/>
                </a:solidFill>
              </a:rPr>
              <a:t>Sustainable Practices and Resource Management</a:t>
            </a:r>
            <a:endParaRPr lang="en-IN" sz="200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a:solidFill>
                  <a:srgbClr val="0000FF"/>
                </a:solidFill>
                <a:latin typeface="+mn-lt"/>
                <a:hlinkClick r:id="rId3">
                  <a:extLst>
                    <a:ext uri="{A12FA001-AC4F-418D-AE19-62706E023703}">
                      <ahyp:hlinkClr xmlns:ahyp="http://schemas.microsoft.com/office/drawing/2018/hyperlinkcolor" val="tx"/>
                    </a:ext>
                  </a:extLst>
                </a:hlinkClick>
              </a:rPr>
              <a:t>www.freepik.com/</a:t>
            </a:r>
            <a:endParaRPr lang="en-IN" sz="1200">
              <a:solidFill>
                <a:srgbClr val="0000FF"/>
              </a:solidFill>
              <a:latin typeface="+mn-lt"/>
            </a:endParaRP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3" name="Diagram 2">
            <a:extLst>
              <a:ext uri="{FF2B5EF4-FFF2-40B4-BE49-F238E27FC236}">
                <a16:creationId xmlns:a16="http://schemas.microsoft.com/office/drawing/2014/main" id="{3E8B41A5-D24D-E8A1-475A-F52F1E5C286E}"/>
              </a:ext>
            </a:extLst>
          </p:cNvPr>
          <p:cNvGraphicFramePr/>
          <p:nvPr>
            <p:extLst>
              <p:ext uri="{D42A27DB-BD31-4B8C-83A1-F6EECF244321}">
                <p14:modId xmlns:p14="http://schemas.microsoft.com/office/powerpoint/2010/main" val="652014780"/>
              </p:ext>
            </p:extLst>
          </p:nvPr>
        </p:nvGraphicFramePr>
        <p:xfrm>
          <a:off x="780376" y="2589550"/>
          <a:ext cx="10631247" cy="346580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01568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210313" y="1451569"/>
            <a:ext cx="11613091" cy="369332"/>
          </a:xfrm>
          <a:prstGeom prst="rect">
            <a:avLst/>
          </a:prstGeom>
          <a:noFill/>
        </p:spPr>
        <p:txBody>
          <a:bodyPr wrap="square" rtlCol="0">
            <a:spAutoFit/>
          </a:bodyPr>
          <a:lstStyle/>
          <a:p>
            <a:pPr marL="231642" indent="-231642">
              <a:spcAft>
                <a:spcPts val="800"/>
              </a:spcAft>
              <a:buFont typeface="Arial" panose="020B0604020202020204" pitchFamily="34" charset="0"/>
              <a:buChar char="•"/>
            </a:pPr>
            <a:r>
              <a:rPr lang="en-US" sz="1800">
                <a:latin typeface="+mn-lt"/>
              </a:rPr>
              <a:t>The three pillars of sustainability are environmental, economic, and social.</a:t>
            </a:r>
            <a:endParaRPr lang="en-IN" sz="1800">
              <a:latin typeface="+mn-lt"/>
            </a:endParaRPr>
          </a:p>
        </p:txBody>
      </p:sp>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a:solidFill>
                  <a:srgbClr val="213163"/>
                </a:solidFill>
              </a:rPr>
              <a:t>Types of Sustainability</a:t>
            </a:r>
            <a:endParaRPr lang="en-IN" sz="200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2409518" cy="276999"/>
          </a:xfrm>
          <a:prstGeom prst="rect">
            <a:avLst/>
          </a:prstGeom>
          <a:noFill/>
        </p:spPr>
        <p:txBody>
          <a:bodyPr wrap="square" rtlCol="0">
            <a:spAutoFit/>
          </a:bodyPr>
          <a:lstStyle/>
          <a:p>
            <a:pPr>
              <a:spcAft>
                <a:spcPts val="800"/>
              </a:spcAft>
            </a:pPr>
            <a:r>
              <a:rPr lang="en-IN" sz="1200">
                <a:solidFill>
                  <a:srgbClr val="0000FF"/>
                </a:solidFill>
                <a:latin typeface="+mn-lt"/>
              </a:rPr>
              <a:t>Images are generated by AI tool</a:t>
            </a: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 name="Diagram 3">
            <a:extLst>
              <a:ext uri="{FF2B5EF4-FFF2-40B4-BE49-F238E27FC236}">
                <a16:creationId xmlns:a16="http://schemas.microsoft.com/office/drawing/2014/main" id="{0B0EB52D-D2D9-C1E4-9A1B-FD90CD702793}"/>
              </a:ext>
            </a:extLst>
          </p:cNvPr>
          <p:cNvGraphicFramePr/>
          <p:nvPr>
            <p:extLst>
              <p:ext uri="{D42A27DB-BD31-4B8C-83A1-F6EECF244321}">
                <p14:modId xmlns:p14="http://schemas.microsoft.com/office/powerpoint/2010/main" val="1525803014"/>
              </p:ext>
            </p:extLst>
          </p:nvPr>
        </p:nvGraphicFramePr>
        <p:xfrm>
          <a:off x="636494" y="1917058"/>
          <a:ext cx="10919012" cy="40755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40016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210313" y="1451569"/>
            <a:ext cx="11613091" cy="646331"/>
          </a:xfrm>
          <a:prstGeom prst="rect">
            <a:avLst/>
          </a:prstGeom>
          <a:noFill/>
        </p:spPr>
        <p:txBody>
          <a:bodyPr wrap="square" rtlCol="0">
            <a:spAutoFit/>
          </a:bodyPr>
          <a:lstStyle/>
          <a:p>
            <a:pPr marL="231642" indent="-231642">
              <a:spcAft>
                <a:spcPts val="800"/>
              </a:spcAft>
              <a:buFont typeface="Arial" panose="020B0604020202020204" pitchFamily="34" charset="0"/>
              <a:buChar char="•"/>
            </a:pPr>
            <a:r>
              <a:rPr lang="en-US" sz="1800">
                <a:latin typeface="+mn-lt"/>
              </a:rPr>
              <a:t>The three pillars of sustainability serve as a practical framework for making decisions that balance the needs of people, the planet, and prosperity.</a:t>
            </a:r>
            <a:endParaRPr lang="en-IN" sz="1800">
              <a:latin typeface="+mn-lt"/>
            </a:endParaRPr>
          </a:p>
        </p:txBody>
      </p:sp>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a:solidFill>
                  <a:srgbClr val="213163"/>
                </a:solidFill>
              </a:rPr>
              <a:t>How to Apply the Three Pillars of Sustainability</a:t>
            </a:r>
            <a:endParaRPr lang="en-IN" sz="200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a:solidFill>
                  <a:srgbClr val="0000FF"/>
                </a:solidFill>
                <a:latin typeface="+mn-lt"/>
                <a:hlinkClick r:id="rId3">
                  <a:extLst>
                    <a:ext uri="{A12FA001-AC4F-418D-AE19-62706E023703}">
                      <ahyp:hlinkClr xmlns:ahyp="http://schemas.microsoft.com/office/drawing/2018/hyperlinkcolor" val="tx"/>
                    </a:ext>
                  </a:extLst>
                </a:hlinkClick>
              </a:rPr>
              <a:t>www.freepik.com/</a:t>
            </a:r>
            <a:endParaRPr lang="en-IN" sz="1200">
              <a:solidFill>
                <a:srgbClr val="0000FF"/>
              </a:solidFill>
              <a:latin typeface="+mn-lt"/>
            </a:endParaRP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3" name="Diagram 2">
            <a:extLst>
              <a:ext uri="{FF2B5EF4-FFF2-40B4-BE49-F238E27FC236}">
                <a16:creationId xmlns:a16="http://schemas.microsoft.com/office/drawing/2014/main" id="{4F09ACAE-35C9-474D-EB5E-0578724E2BC3}"/>
              </a:ext>
            </a:extLst>
          </p:cNvPr>
          <p:cNvGraphicFramePr/>
          <p:nvPr>
            <p:extLst>
              <p:ext uri="{D42A27DB-BD31-4B8C-83A1-F6EECF244321}">
                <p14:modId xmlns:p14="http://schemas.microsoft.com/office/powerpoint/2010/main" val="3654749767"/>
              </p:ext>
            </p:extLst>
          </p:nvPr>
        </p:nvGraphicFramePr>
        <p:xfrm>
          <a:off x="657225" y="2176823"/>
          <a:ext cx="10858500" cy="37086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16410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210313" y="1451569"/>
            <a:ext cx="11613091" cy="1025922"/>
          </a:xfrm>
          <a:prstGeom prst="rect">
            <a:avLst/>
          </a:prstGeom>
          <a:noFill/>
        </p:spPr>
        <p:txBody>
          <a:bodyPr wrap="square" rtlCol="0">
            <a:spAutoFit/>
          </a:bodyPr>
          <a:lstStyle/>
          <a:p>
            <a:pPr marL="231642" indent="-231642">
              <a:spcAft>
                <a:spcPts val="800"/>
              </a:spcAft>
              <a:buFont typeface="Arial" panose="020B0604020202020204" pitchFamily="34" charset="0"/>
              <a:buChar char="•"/>
            </a:pPr>
            <a:r>
              <a:rPr lang="en-US" sz="1800">
                <a:latin typeface="+mn-lt"/>
              </a:rPr>
              <a:t>Sustainable practices and resource management focus on using natural resources efficiently to meet current needs without compromising the ability of future generations to meet their own.</a:t>
            </a:r>
          </a:p>
          <a:p>
            <a:pPr>
              <a:spcAft>
                <a:spcPts val="800"/>
              </a:spcAft>
            </a:pPr>
            <a:r>
              <a:rPr lang="en-IN" sz="1800" b="1">
                <a:latin typeface="+mn-lt"/>
              </a:rPr>
              <a:t>Principles of Sustainable Resource Management</a:t>
            </a:r>
          </a:p>
        </p:txBody>
      </p:sp>
      <p:sp>
        <p:nvSpPr>
          <p:cNvPr id="2" name="TextBox 1">
            <a:extLst>
              <a:ext uri="{FF2B5EF4-FFF2-40B4-BE49-F238E27FC236}">
                <a16:creationId xmlns:a16="http://schemas.microsoft.com/office/drawing/2014/main" id="{687AFAD5-578C-DC2D-F127-90FF4287354D}"/>
              </a:ext>
            </a:extLst>
          </p:cNvPr>
          <p:cNvSpPr txBox="1"/>
          <p:nvPr/>
        </p:nvSpPr>
        <p:spPr>
          <a:xfrm>
            <a:off x="202071" y="972537"/>
            <a:ext cx="7198189" cy="400110"/>
          </a:xfrm>
          <a:prstGeom prst="rect">
            <a:avLst/>
          </a:prstGeom>
          <a:noFill/>
        </p:spPr>
        <p:txBody>
          <a:bodyPr wrap="square">
            <a:spAutoFit/>
          </a:bodyPr>
          <a:lstStyle/>
          <a:p>
            <a:r>
              <a:rPr lang="en-US" sz="2000" b="1">
                <a:solidFill>
                  <a:srgbClr val="213163"/>
                </a:solidFill>
              </a:rPr>
              <a:t>Sustainable Practices for Resource Management</a:t>
            </a:r>
            <a:endParaRPr lang="en-IN" sz="2000">
              <a:solidFill>
                <a:srgbClr val="213163"/>
              </a:solidFill>
            </a:endParaRPr>
          </a:p>
        </p:txBody>
      </p:sp>
      <p:sp>
        <p:nvSpPr>
          <p:cNvPr id="6" name="TextBox 5">
            <a:extLst>
              <a:ext uri="{FF2B5EF4-FFF2-40B4-BE49-F238E27FC236}">
                <a16:creationId xmlns:a16="http://schemas.microsoft.com/office/drawing/2014/main" id="{8041DB6F-3EF1-B8E1-0B0C-6BB8EF6A90DC}"/>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a:latin typeface="+mn-lt"/>
              </a:rPr>
              <a:t>Source : </a:t>
            </a:r>
          </a:p>
        </p:txBody>
      </p:sp>
      <p:sp>
        <p:nvSpPr>
          <p:cNvPr id="7" name="TextBox 6">
            <a:extLst>
              <a:ext uri="{FF2B5EF4-FFF2-40B4-BE49-F238E27FC236}">
                <a16:creationId xmlns:a16="http://schemas.microsoft.com/office/drawing/2014/main" id="{7EA2C555-3BC3-F99C-66A0-2DF7D76A6867}"/>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a:solidFill>
                  <a:srgbClr val="0000FF"/>
                </a:solidFill>
                <a:latin typeface="+mn-lt"/>
                <a:hlinkClick r:id="rId3">
                  <a:extLst>
                    <a:ext uri="{A12FA001-AC4F-418D-AE19-62706E023703}">
                      <ahyp:hlinkClr xmlns:ahyp="http://schemas.microsoft.com/office/drawing/2018/hyperlinkcolor" val="tx"/>
                    </a:ext>
                  </a:extLst>
                </a:hlinkClick>
              </a:rPr>
              <a:t>www.freepik.com/</a:t>
            </a:r>
            <a:endParaRPr lang="en-IN" sz="1200">
              <a:solidFill>
                <a:srgbClr val="0000FF"/>
              </a:solidFill>
              <a:latin typeface="+mn-lt"/>
            </a:endParaRPr>
          </a:p>
        </p:txBody>
      </p:sp>
      <p:cxnSp>
        <p:nvCxnSpPr>
          <p:cNvPr id="12" name="Straight Connector 11">
            <a:extLst>
              <a:ext uri="{FF2B5EF4-FFF2-40B4-BE49-F238E27FC236}">
                <a16:creationId xmlns:a16="http://schemas.microsoft.com/office/drawing/2014/main" id="{1365C893-2FDF-21FF-3B51-777D91501B7C}"/>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Diagram 4">
            <a:extLst>
              <a:ext uri="{FF2B5EF4-FFF2-40B4-BE49-F238E27FC236}">
                <a16:creationId xmlns:a16="http://schemas.microsoft.com/office/drawing/2014/main" id="{5F4CDFFF-BF2E-DE32-55E6-0DC31FA02E03}"/>
              </a:ext>
            </a:extLst>
          </p:cNvPr>
          <p:cNvGraphicFramePr/>
          <p:nvPr>
            <p:extLst>
              <p:ext uri="{D42A27DB-BD31-4B8C-83A1-F6EECF244321}">
                <p14:modId xmlns:p14="http://schemas.microsoft.com/office/powerpoint/2010/main" val="1492353749"/>
              </p:ext>
            </p:extLst>
          </p:nvPr>
        </p:nvGraphicFramePr>
        <p:xfrm>
          <a:off x="1966111" y="2749429"/>
          <a:ext cx="8259778" cy="26570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23865142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487</TotalTime>
  <Words>9023</Words>
  <Application>Microsoft Office PowerPoint</Application>
  <PresentationFormat>Widescreen</PresentationFormat>
  <Paragraphs>717</Paragraphs>
  <Slides>50</Slides>
  <Notes>49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Calibri</vt:lpstr>
      <vt:lpstr>Courier New</vt:lpstr>
      <vt:lpstr>Symbol</vt:lpstr>
      <vt:lpstr>Times New Roman</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Vankani Arjun Bakulbhai</cp:lastModifiedBy>
  <cp:revision>38</cp:revision>
  <dcterms:modified xsi:type="dcterms:W3CDTF">2025-01-06T03:03:44Z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